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3"/>
  </p:sldMasterIdLst>
  <p:notesMasterIdLst>
    <p:notesMasterId r:id="rId78"/>
  </p:notesMasterIdLst>
  <p:sldIdLst>
    <p:sldId id="777" r:id="rId4"/>
    <p:sldId id="771" r:id="rId5"/>
    <p:sldId id="737" r:id="rId6"/>
    <p:sldId id="738" r:id="rId7"/>
    <p:sldId id="772" r:id="rId8"/>
    <p:sldId id="781" r:id="rId9"/>
    <p:sldId id="773" r:id="rId10"/>
    <p:sldId id="774" r:id="rId11"/>
    <p:sldId id="743" r:id="rId12"/>
    <p:sldId id="782" r:id="rId13"/>
    <p:sldId id="783" r:id="rId14"/>
    <p:sldId id="736" r:id="rId15"/>
    <p:sldId id="531" r:id="rId16"/>
    <p:sldId id="533" r:id="rId17"/>
    <p:sldId id="635" r:id="rId18"/>
    <p:sldId id="699" r:id="rId19"/>
    <p:sldId id="700" r:id="rId20"/>
    <p:sldId id="701" r:id="rId21"/>
    <p:sldId id="702" r:id="rId22"/>
    <p:sldId id="703" r:id="rId23"/>
    <p:sldId id="704" r:id="rId24"/>
    <p:sldId id="784" r:id="rId25"/>
    <p:sldId id="785" r:id="rId26"/>
    <p:sldId id="786" r:id="rId27"/>
    <p:sldId id="787" r:id="rId28"/>
    <p:sldId id="788" r:id="rId29"/>
    <p:sldId id="789" r:id="rId30"/>
    <p:sldId id="790" r:id="rId31"/>
    <p:sldId id="791" r:id="rId32"/>
    <p:sldId id="792" r:id="rId33"/>
    <p:sldId id="804" r:id="rId34"/>
    <p:sldId id="257" r:id="rId35"/>
    <p:sldId id="740" r:id="rId36"/>
    <p:sldId id="698" r:id="rId37"/>
    <p:sldId id="616" r:id="rId38"/>
    <p:sldId id="617" r:id="rId39"/>
    <p:sldId id="741" r:id="rId40"/>
    <p:sldId id="256" r:id="rId41"/>
    <p:sldId id="710" r:id="rId42"/>
    <p:sldId id="712" r:id="rId43"/>
    <p:sldId id="713" r:id="rId44"/>
    <p:sldId id="778" r:id="rId45"/>
    <p:sldId id="714" r:id="rId46"/>
    <p:sldId id="715" r:id="rId47"/>
    <p:sldId id="716" r:id="rId48"/>
    <p:sldId id="717" r:id="rId49"/>
    <p:sldId id="742" r:id="rId50"/>
    <p:sldId id="793" r:id="rId51"/>
    <p:sldId id="794" r:id="rId52"/>
    <p:sldId id="795" r:id="rId53"/>
    <p:sldId id="796" r:id="rId54"/>
    <p:sldId id="797" r:id="rId55"/>
    <p:sldId id="798" r:id="rId56"/>
    <p:sldId id="799" r:id="rId57"/>
    <p:sldId id="800" r:id="rId58"/>
    <p:sldId id="801" r:id="rId59"/>
    <p:sldId id="757" r:id="rId60"/>
    <p:sldId id="780" r:id="rId61"/>
    <p:sldId id="758" r:id="rId62"/>
    <p:sldId id="759" r:id="rId63"/>
    <p:sldId id="760" r:id="rId64"/>
    <p:sldId id="761" r:id="rId65"/>
    <p:sldId id="762" r:id="rId66"/>
    <p:sldId id="763" r:id="rId67"/>
    <p:sldId id="764" r:id="rId68"/>
    <p:sldId id="765" r:id="rId69"/>
    <p:sldId id="766" r:id="rId70"/>
    <p:sldId id="767" r:id="rId71"/>
    <p:sldId id="768" r:id="rId72"/>
    <p:sldId id="802" r:id="rId73"/>
    <p:sldId id="803" r:id="rId74"/>
    <p:sldId id="807" r:id="rId75"/>
    <p:sldId id="808" r:id="rId76"/>
    <p:sldId id="809" r:id="rId7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877BA"/>
    <a:srgbClr val="DAE3F3"/>
    <a:srgbClr val="7AC683"/>
    <a:srgbClr val="E2F0D9"/>
    <a:srgbClr val="FCE8EC"/>
    <a:srgbClr val="E73079"/>
    <a:srgbClr val="F5F5F7"/>
    <a:srgbClr val="7A7A7A"/>
    <a:srgbClr val="A8A9A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9" autoAdjust="0"/>
    <p:restoredTop sz="93460" autoAdjust="0"/>
  </p:normalViewPr>
  <p:slideViewPr>
    <p:cSldViewPr snapToGrid="0">
      <p:cViewPr varScale="1">
        <p:scale>
          <a:sx n="119" d="100"/>
          <a:sy n="119" d="100"/>
        </p:scale>
        <p:origin x="13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91DDA-E445-431A-89E7-4E5DD9B056A0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79F32-FE49-4F8C-AB69-705CC6BCB1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242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sh Card以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ECF7A8C-69DF-1662-51DD-EAE718C24D43}"/>
              </a:ext>
            </a:extLst>
          </p:cNvPr>
          <p:cNvSpPr/>
          <p:nvPr userDrawn="1"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2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79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134125-E7B1-4B62-A886-CF2D5C2E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8C55D73-446B-493A-9CBB-7187BE67A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schemeClr val="bg1"/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schemeClr val="bg1"/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schemeClr val="bg1"/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schemeClr val="bg1"/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CFBDE-B24B-4145-8E09-EC121CC8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98EB-E2DC-49A8-8DEE-06AA989A379A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60EF91-E989-466B-BEAF-5E462C4B0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A98EED-DC80-4DC9-A570-5DED09CD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5172-25CE-45C3-A511-943DFE6207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42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D21E46-B446-26A2-6353-675E9970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023A99-5C54-413B-2409-259F80E05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BC1D56-57A0-52E0-CE18-7A3D61477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1B8F-F477-4C04-A261-E85555849563}" type="datetimeFigureOut">
              <a:rPr kumimoji="1" lang="ja-JP" altLang="en-US" smtClean="0"/>
              <a:t>2023/7/10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59D473-BA30-CE27-F5C4-F69645723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AE608D-C1A6-914F-0D27-0BE43235A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3DC03-F281-4903-8A7F-4D14E8AEFB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48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  <p:sldLayoutId id="214748367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31.xml"/><Relationship Id="rId3" Type="http://schemas.openxmlformats.org/officeDocument/2006/relationships/slide" Target="slide33.xml"/><Relationship Id="rId7" Type="http://schemas.openxmlformats.org/officeDocument/2006/relationships/slide" Target="slide60.xml"/><Relationship Id="rId12" Type="http://schemas.openxmlformats.org/officeDocument/2006/relationships/slide" Target="slide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7.xml"/><Relationship Id="rId11" Type="http://schemas.openxmlformats.org/officeDocument/2006/relationships/slide" Target="slide5.xml"/><Relationship Id="rId5" Type="http://schemas.openxmlformats.org/officeDocument/2006/relationships/slide" Target="slide37.xml"/><Relationship Id="rId10" Type="http://schemas.openxmlformats.org/officeDocument/2006/relationships/slide" Target="slide2.xml"/><Relationship Id="rId4" Type="http://schemas.openxmlformats.org/officeDocument/2006/relationships/slide" Target="slide47.xml"/><Relationship Id="rId9" Type="http://schemas.openxmlformats.org/officeDocument/2006/relationships/slide" Target="slide68.xml"/><Relationship Id="rId14" Type="http://schemas.openxmlformats.org/officeDocument/2006/relationships/slide" Target="slide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1.mp3"/><Relationship Id="rId7" Type="http://schemas.openxmlformats.org/officeDocument/2006/relationships/slide" Target="slide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2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7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28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29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0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emf"/><Relationship Id="rId2" Type="http://schemas.microsoft.com/office/2007/relationships/media" Target="../media/media3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4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6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6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6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CC73B4E-D7A1-5AD9-2FF6-86F95A301D92}"/>
              </a:ext>
            </a:extLst>
          </p:cNvPr>
          <p:cNvSpPr/>
          <p:nvPr/>
        </p:nvSpPr>
        <p:spPr>
          <a:xfrm>
            <a:off x="1776000" y="3106459"/>
            <a:ext cx="8640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AC4241F-BC37-9975-3022-8EA531683DCC}"/>
              </a:ext>
            </a:extLst>
          </p:cNvPr>
          <p:cNvSpPr/>
          <p:nvPr/>
        </p:nvSpPr>
        <p:spPr>
          <a:xfrm>
            <a:off x="1776000" y="3995386"/>
            <a:ext cx="8640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635D127-3198-3844-39E9-0198A9C8377F}"/>
              </a:ext>
            </a:extLst>
          </p:cNvPr>
          <p:cNvSpPr/>
          <p:nvPr/>
        </p:nvSpPr>
        <p:spPr>
          <a:xfrm>
            <a:off x="1794261" y="4884313"/>
            <a:ext cx="8640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879C384-AFEB-2EA5-D1A2-5ED048275CFB}"/>
              </a:ext>
            </a:extLst>
          </p:cNvPr>
          <p:cNvSpPr/>
          <p:nvPr/>
        </p:nvSpPr>
        <p:spPr>
          <a:xfrm>
            <a:off x="1790819" y="5771070"/>
            <a:ext cx="8640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A30B884-9465-434F-0B85-8285ED88EDA2}"/>
              </a:ext>
            </a:extLst>
          </p:cNvPr>
          <p:cNvSpPr/>
          <p:nvPr/>
        </p:nvSpPr>
        <p:spPr>
          <a:xfrm>
            <a:off x="1772557" y="2240970"/>
            <a:ext cx="8640000" cy="7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FB96B8F-98F0-3C0B-6EBF-A648645B8000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1/Introduction, Part 1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027E21F-2F61-68C4-6735-0D71C52118E0}"/>
              </a:ext>
            </a:extLst>
          </p:cNvPr>
          <p:cNvSpPr txBox="1"/>
          <p:nvPr/>
        </p:nvSpPr>
        <p:spPr>
          <a:xfrm>
            <a:off x="3161209" y="526757"/>
            <a:ext cx="586269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ja-JP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Breakfast Around</a:t>
            </a:r>
          </a:p>
          <a:p>
            <a:r>
              <a:rPr kumimoji="1" lang="en-US" altLang="ja-JP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the World</a:t>
            </a:r>
            <a:endParaRPr kumimoji="1" lang="ja-JP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4" name="四角形: 角を丸くする 13">
            <a:hlinkClick r:id="rId2" action="ppaction://hlinksldjump"/>
            <a:extLst>
              <a:ext uri="{FF2B5EF4-FFF2-40B4-BE49-F238E27FC236}">
                <a16:creationId xmlns:a16="http://schemas.microsoft.com/office/drawing/2014/main" id="{766F9927-E931-1760-99A2-2F891B23E2DC}"/>
              </a:ext>
            </a:extLst>
          </p:cNvPr>
          <p:cNvSpPr/>
          <p:nvPr/>
        </p:nvSpPr>
        <p:spPr>
          <a:xfrm>
            <a:off x="2128052" y="3196459"/>
            <a:ext cx="252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Flash Card</a:t>
            </a:r>
            <a:endParaRPr kumimoji="1" lang="ja-JP" altLang="en-US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7" name="四角形: 角を丸くする 16">
            <a:hlinkClick r:id="rId3" action="ppaction://hlinksldjump"/>
            <a:extLst>
              <a:ext uri="{FF2B5EF4-FFF2-40B4-BE49-F238E27FC236}">
                <a16:creationId xmlns:a16="http://schemas.microsoft.com/office/drawing/2014/main" id="{B7D7BE1F-10AA-1AF8-45D1-FA745E25B0D2}"/>
              </a:ext>
            </a:extLst>
          </p:cNvPr>
          <p:cNvSpPr/>
          <p:nvPr/>
        </p:nvSpPr>
        <p:spPr>
          <a:xfrm>
            <a:off x="4165867" y="4084301"/>
            <a:ext cx="180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Paragraph</a:t>
            </a:r>
            <a:endParaRPr kumimoji="1" lang="ja-JP" altLang="en-US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8" name="四角形: 角を丸くする 17">
            <a:hlinkClick r:id="rId4" action="ppaction://hlinksldjump"/>
            <a:extLst>
              <a:ext uri="{FF2B5EF4-FFF2-40B4-BE49-F238E27FC236}">
                <a16:creationId xmlns:a16="http://schemas.microsoft.com/office/drawing/2014/main" id="{D2F1FCF6-5FE0-2C26-C4A4-9AF35309712B}"/>
              </a:ext>
            </a:extLst>
          </p:cNvPr>
          <p:cNvSpPr/>
          <p:nvPr/>
        </p:nvSpPr>
        <p:spPr>
          <a:xfrm>
            <a:off x="8241496" y="4084301"/>
            <a:ext cx="180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Phrase</a:t>
            </a:r>
            <a:endParaRPr kumimoji="1" lang="ja-JP" altLang="en-US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四角形: 角を丸くする 1">
            <a:hlinkClick r:id="rId5" action="ppaction://hlinksldjump"/>
            <a:extLst>
              <a:ext uri="{FF2B5EF4-FFF2-40B4-BE49-F238E27FC236}">
                <a16:creationId xmlns:a16="http://schemas.microsoft.com/office/drawing/2014/main" id="{971DB406-111A-0FC9-97D8-05579CA073D1}"/>
              </a:ext>
            </a:extLst>
          </p:cNvPr>
          <p:cNvSpPr/>
          <p:nvPr/>
        </p:nvSpPr>
        <p:spPr>
          <a:xfrm>
            <a:off x="6203682" y="4084301"/>
            <a:ext cx="180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Sentence</a:t>
            </a:r>
            <a:endParaRPr kumimoji="1" lang="ja-JP" altLang="en-US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7" name="四角形: 角を丸くする 6">
            <a:hlinkClick r:id="rId6" action="ppaction://hlinksldjump"/>
            <a:extLst>
              <a:ext uri="{FF2B5EF4-FFF2-40B4-BE49-F238E27FC236}">
                <a16:creationId xmlns:a16="http://schemas.microsoft.com/office/drawing/2014/main" id="{801E534B-42FC-167C-81E4-A42C99118E90}"/>
              </a:ext>
            </a:extLst>
          </p:cNvPr>
          <p:cNvSpPr/>
          <p:nvPr/>
        </p:nvSpPr>
        <p:spPr>
          <a:xfrm>
            <a:off x="2128052" y="4973228"/>
            <a:ext cx="252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Summary</a:t>
            </a:r>
          </a:p>
        </p:txBody>
      </p:sp>
      <p:sp>
        <p:nvSpPr>
          <p:cNvPr id="9" name="四角形: 角を丸くする 8">
            <a:hlinkClick r:id="rId7" action="ppaction://hlinksldjump"/>
            <a:extLst>
              <a:ext uri="{FF2B5EF4-FFF2-40B4-BE49-F238E27FC236}">
                <a16:creationId xmlns:a16="http://schemas.microsoft.com/office/drawing/2014/main" id="{E1719B81-8E44-664D-2E17-92B6B5CE3A14}"/>
              </a:ext>
            </a:extLst>
          </p:cNvPr>
          <p:cNvSpPr/>
          <p:nvPr/>
        </p:nvSpPr>
        <p:spPr>
          <a:xfrm>
            <a:off x="4832557" y="4973228"/>
            <a:ext cx="252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True or False</a:t>
            </a:r>
          </a:p>
        </p:txBody>
      </p:sp>
      <p:sp>
        <p:nvSpPr>
          <p:cNvPr id="11" name="四角形: 角を丸くする 10">
            <a:hlinkClick r:id="rId8" action="ppaction://hlinksldjump"/>
            <a:extLst>
              <a:ext uri="{FF2B5EF4-FFF2-40B4-BE49-F238E27FC236}">
                <a16:creationId xmlns:a16="http://schemas.microsoft.com/office/drawing/2014/main" id="{B7E23282-6529-CAB2-F1FC-7CE14C23A3EB}"/>
              </a:ext>
            </a:extLst>
          </p:cNvPr>
          <p:cNvSpPr/>
          <p:nvPr/>
        </p:nvSpPr>
        <p:spPr>
          <a:xfrm>
            <a:off x="2128052" y="5861070"/>
            <a:ext cx="2519999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Check Your Understanding</a:t>
            </a:r>
          </a:p>
        </p:txBody>
      </p:sp>
      <p:sp>
        <p:nvSpPr>
          <p:cNvPr id="15" name="四角形: 角を丸くする 14">
            <a:hlinkClick r:id="rId9" action="ppaction://hlinksldjump"/>
            <a:extLst>
              <a:ext uri="{FF2B5EF4-FFF2-40B4-BE49-F238E27FC236}">
                <a16:creationId xmlns:a16="http://schemas.microsoft.com/office/drawing/2014/main" id="{B147466B-7842-D188-02C9-29B24FF0B583}"/>
              </a:ext>
            </a:extLst>
          </p:cNvPr>
          <p:cNvSpPr/>
          <p:nvPr/>
        </p:nvSpPr>
        <p:spPr>
          <a:xfrm>
            <a:off x="4832557" y="5861070"/>
            <a:ext cx="252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Review the Contents</a:t>
            </a:r>
          </a:p>
        </p:txBody>
      </p:sp>
      <p:sp>
        <p:nvSpPr>
          <p:cNvPr id="4" name="四角形: 角を丸くする 3">
            <a:hlinkClick r:id="rId10" action="ppaction://hlinksldjump"/>
            <a:extLst>
              <a:ext uri="{FF2B5EF4-FFF2-40B4-BE49-F238E27FC236}">
                <a16:creationId xmlns:a16="http://schemas.microsoft.com/office/drawing/2014/main" id="{EC4EF4F9-7738-2E14-3A0E-A9DEC1D1879F}"/>
              </a:ext>
            </a:extLst>
          </p:cNvPr>
          <p:cNvSpPr/>
          <p:nvPr/>
        </p:nvSpPr>
        <p:spPr>
          <a:xfrm>
            <a:off x="2128053" y="2330970"/>
            <a:ext cx="2519999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Oral Introduction</a:t>
            </a:r>
          </a:p>
        </p:txBody>
      </p:sp>
      <p:sp>
        <p:nvSpPr>
          <p:cNvPr id="6" name="四角形: 角を丸くする 5">
            <a:hlinkClick r:id="rId11" action="ppaction://hlinksldjump"/>
            <a:extLst>
              <a:ext uri="{FF2B5EF4-FFF2-40B4-BE49-F238E27FC236}">
                <a16:creationId xmlns:a16="http://schemas.microsoft.com/office/drawing/2014/main" id="{18A66EC9-839C-CD03-BEBC-0E502ECCE554}"/>
              </a:ext>
            </a:extLst>
          </p:cNvPr>
          <p:cNvSpPr/>
          <p:nvPr/>
        </p:nvSpPr>
        <p:spPr>
          <a:xfrm>
            <a:off x="4832557" y="2330970"/>
            <a:ext cx="252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Keywords</a:t>
            </a:r>
            <a:endParaRPr kumimoji="1" lang="ja-JP" altLang="en-US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1" name="四角形: 角を丸くする 20">
            <a:hlinkClick r:id="rId12" action="ppaction://hlinksldjump"/>
            <a:extLst>
              <a:ext uri="{FF2B5EF4-FFF2-40B4-BE49-F238E27FC236}">
                <a16:creationId xmlns:a16="http://schemas.microsoft.com/office/drawing/2014/main" id="{1F7CAAB9-EB24-B7A7-CF6D-E81F1A1A6FCA}"/>
              </a:ext>
            </a:extLst>
          </p:cNvPr>
          <p:cNvSpPr/>
          <p:nvPr/>
        </p:nvSpPr>
        <p:spPr>
          <a:xfrm>
            <a:off x="7521496" y="2330970"/>
            <a:ext cx="252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Warm-up</a:t>
            </a:r>
            <a:endParaRPr kumimoji="1" lang="ja-JP" altLang="en-US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四角形: 角を丸くする 2">
            <a:hlinkClick r:id="rId13" action="ppaction://hlinksldjump"/>
            <a:extLst>
              <a:ext uri="{FF2B5EF4-FFF2-40B4-BE49-F238E27FC236}">
                <a16:creationId xmlns:a16="http://schemas.microsoft.com/office/drawing/2014/main" id="{A14DA0B8-0E76-281A-AD5E-0977DFBFE419}"/>
              </a:ext>
            </a:extLst>
          </p:cNvPr>
          <p:cNvSpPr/>
          <p:nvPr/>
        </p:nvSpPr>
        <p:spPr>
          <a:xfrm>
            <a:off x="2128052" y="4084301"/>
            <a:ext cx="180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Text Scroll</a:t>
            </a:r>
            <a:endParaRPr kumimoji="1" lang="ja-JP" altLang="en-US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8" name="四角形: 角を丸くする 7">
            <a:hlinkClick r:id="rId14" action="ppaction://hlinksldjump"/>
            <a:extLst>
              <a:ext uri="{FF2B5EF4-FFF2-40B4-BE49-F238E27FC236}">
                <a16:creationId xmlns:a16="http://schemas.microsoft.com/office/drawing/2014/main" id="{C3EB645E-90AC-CC5E-FF74-16B1FE3936E3}"/>
              </a:ext>
            </a:extLst>
          </p:cNvPr>
          <p:cNvSpPr/>
          <p:nvPr/>
        </p:nvSpPr>
        <p:spPr>
          <a:xfrm>
            <a:off x="7521496" y="5849241"/>
            <a:ext cx="2520000" cy="540000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Paragraph </a:t>
            </a:r>
            <a:r>
              <a:rPr lang="en-US" altLang="ja-JP" sz="1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Chart</a:t>
            </a:r>
            <a:endParaRPr kumimoji="1" lang="en-US" altLang="ja-JP" sz="1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4492975"/>
      </p:ext>
    </p:extLst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Introduction/Warm-up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D2C74DDA-BEC1-5A79-2BD7-A5AAF570CDFC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8891752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2.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音声を聞いて，予想が正しかったか確かめましょう． ②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8" name="テキスト プレースホルダー 2">
            <a:extLst>
              <a:ext uri="{FF2B5EF4-FFF2-40B4-BE49-F238E27FC236}">
                <a16:creationId xmlns:a16="http://schemas.microsoft.com/office/drawing/2014/main" id="{848E4E69-5E7D-0825-0F3E-544ACBE20066}"/>
              </a:ext>
            </a:extLst>
          </p:cNvPr>
          <p:cNvSpPr txBox="1">
            <a:spLocks/>
          </p:cNvSpPr>
          <p:nvPr/>
        </p:nvSpPr>
        <p:spPr>
          <a:xfrm>
            <a:off x="336000" y="5488218"/>
            <a:ext cx="7629229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Answer</a:t>
            </a:r>
            <a:r>
              <a:rPr lang="ja-JP" altLang="en-US" sz="3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（                                  ）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558E16DC-53FC-988C-27B1-7EB29BC17DF6}"/>
              </a:ext>
            </a:extLst>
          </p:cNvPr>
          <p:cNvSpPr txBox="1">
            <a:spLocks/>
          </p:cNvSpPr>
          <p:nvPr/>
        </p:nvSpPr>
        <p:spPr>
          <a:xfrm>
            <a:off x="2820206" y="5478593"/>
            <a:ext cx="4071481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bread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92B3FFFB-FE21-05CE-4041-60A341210DBA}"/>
              </a:ext>
            </a:extLst>
          </p:cNvPr>
          <p:cNvSpPr txBox="1">
            <a:spLocks/>
          </p:cNvSpPr>
          <p:nvPr/>
        </p:nvSpPr>
        <p:spPr>
          <a:xfrm>
            <a:off x="336000" y="1080000"/>
            <a:ext cx="11520000" cy="43889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Bread is not a traditional Japanese food, but it is the second most popular breakfast.  It’s easy to prepare. 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D895F5E1-D6FA-1267-5499-8D48673DA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5F52336-5998-3FA7-2DAC-AD6523304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3" y="6120000"/>
            <a:ext cx="540000" cy="54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D1D26C3-A4FE-BC91-2D3B-3BC6CA8EF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5" name="08 トラック 8">
            <a:hlinkClick r:id="" action="ppaction://media"/>
            <a:extLst>
              <a:ext uri="{FF2B5EF4-FFF2-40B4-BE49-F238E27FC236}">
                <a16:creationId xmlns:a16="http://schemas.microsoft.com/office/drawing/2014/main" id="{67A10509-A0FB-13C7-9B18-6690F5F4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2" end="12936.1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185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9" grpId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Introduction/Warm-up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D2C74DDA-BEC1-5A79-2BD7-A5AAF570CDFC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9270124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2.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音声を聞いて，予想が正しかったか確かめましょう．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③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8" name="テキスト プレースホルダー 2">
            <a:extLst>
              <a:ext uri="{FF2B5EF4-FFF2-40B4-BE49-F238E27FC236}">
                <a16:creationId xmlns:a16="http://schemas.microsoft.com/office/drawing/2014/main" id="{848E4E69-5E7D-0825-0F3E-544ACBE20066}"/>
              </a:ext>
            </a:extLst>
          </p:cNvPr>
          <p:cNvSpPr txBox="1">
            <a:spLocks/>
          </p:cNvSpPr>
          <p:nvPr/>
        </p:nvSpPr>
        <p:spPr>
          <a:xfrm>
            <a:off x="336000" y="5488218"/>
            <a:ext cx="7629229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Answer</a:t>
            </a:r>
            <a:r>
              <a:rPr lang="ja-JP" altLang="en-US" sz="3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（                                  ）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558E16DC-53FC-988C-27B1-7EB29BC17DF6}"/>
              </a:ext>
            </a:extLst>
          </p:cNvPr>
          <p:cNvSpPr txBox="1">
            <a:spLocks/>
          </p:cNvSpPr>
          <p:nvPr/>
        </p:nvSpPr>
        <p:spPr>
          <a:xfrm>
            <a:off x="2820206" y="5478593"/>
            <a:ext cx="4071481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miso soup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92B3FFFB-FE21-05CE-4041-60A341210DBA}"/>
              </a:ext>
            </a:extLst>
          </p:cNvPr>
          <p:cNvSpPr txBox="1">
            <a:spLocks/>
          </p:cNvSpPr>
          <p:nvPr/>
        </p:nvSpPr>
        <p:spPr>
          <a:xfrm>
            <a:off x="336000" y="1089625"/>
            <a:ext cx="11520000" cy="43793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The third most popular dish is miso soup.  You can add things you like such as vegetables, mushrooms, and tofu. 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D895F5E1-D6FA-1267-5499-8D48673DA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5F52336-5998-3FA7-2DAC-AD6523304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3" y="6120000"/>
            <a:ext cx="540000" cy="54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D1D26C3-A4FE-BC91-2D3B-3BC6CA8EF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5" name="08 トラック 8">
            <a:hlinkClick r:id="" action="ppaction://media"/>
            <a:extLst>
              <a:ext uri="{FF2B5EF4-FFF2-40B4-BE49-F238E27FC236}">
                <a16:creationId xmlns:a16="http://schemas.microsoft.com/office/drawing/2014/main" id="{1E6F8C99-0FB1-5223-9A8F-A1967F941C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3" end="1197.1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963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19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1/Flash Card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Flash Card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>
            <a:hlinkClick r:id="rId2" action="ppaction://hlinksldjump"/>
            <a:extLst>
              <a:ext uri="{FF2B5EF4-FFF2-40B4-BE49-F238E27FC236}">
                <a16:creationId xmlns:a16="http://schemas.microsoft.com/office/drawing/2014/main" id="{AE7FADE4-4A9C-7937-0BC6-3E6657491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39212"/>
      </p:ext>
    </p:extLst>
  </p:cSld>
  <p:clrMapOvr>
    <a:masterClrMapping/>
  </p:clrMapOvr>
  <p:transition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A57A8FAA-7010-4031-EA10-78164215CCEA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6EF94E82-0552-DC0B-9A7A-7402C171FC4C}"/>
              </a:ext>
            </a:extLst>
          </p:cNvPr>
          <p:cNvSpPr/>
          <p:nvPr/>
        </p:nvSpPr>
        <p:spPr>
          <a:xfrm>
            <a:off x="2307900" y="2614119"/>
            <a:ext cx="757620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smoothie</a:t>
            </a: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A19E02FF-66D7-FB2B-D74B-20E5CB993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6" name="smoothie">
            <a:hlinkClick r:id="" action="ppaction://media"/>
            <a:extLst>
              <a:ext uri="{FF2B5EF4-FFF2-40B4-BE49-F238E27FC236}">
                <a16:creationId xmlns:a16="http://schemas.microsoft.com/office/drawing/2014/main" id="{BA0F3A3F-3E26-F0C0-A171-98C384EFB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242B23-28FD-824E-19B3-E397B525A5EF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101970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EE03B88-49EB-EC5D-0884-0A9ED7FB049B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614AF08B-AFBF-7CA7-5516-FB9A9B9E947C}"/>
              </a:ext>
            </a:extLst>
          </p:cNvPr>
          <p:cNvSpPr/>
          <p:nvPr/>
        </p:nvSpPr>
        <p:spPr>
          <a:xfrm>
            <a:off x="2307900" y="2768007"/>
            <a:ext cx="757620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80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スムージー</a:t>
            </a:r>
          </a:p>
        </p:txBody>
      </p:sp>
      <p:pic>
        <p:nvPicPr>
          <p:cNvPr id="7" name="図 6">
            <a:hlinkClick r:id="rId4" action="ppaction://hlinksldjump"/>
            <a:extLst>
              <a:ext uri="{FF2B5EF4-FFF2-40B4-BE49-F238E27FC236}">
                <a16:creationId xmlns:a16="http://schemas.microsoft.com/office/drawing/2014/main" id="{7D6C1348-ADF2-3FE2-E030-B92B6D89D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2" name="smoothie">
            <a:hlinkClick r:id="" action="ppaction://media"/>
            <a:extLst>
              <a:ext uri="{FF2B5EF4-FFF2-40B4-BE49-F238E27FC236}">
                <a16:creationId xmlns:a16="http://schemas.microsoft.com/office/drawing/2014/main" id="{A4DECC7E-16B9-4544-2C6E-A71453C40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EB7CE1-8CA1-BA50-9FD4-793F9EB9E8D8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120082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97EDAC02-1674-823C-E8A3-01B259721623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hlinkClick r:id="rId4" action="ppaction://hlinksldjump"/>
            <a:extLst>
              <a:ext uri="{FF2B5EF4-FFF2-40B4-BE49-F238E27FC236}">
                <a16:creationId xmlns:a16="http://schemas.microsoft.com/office/drawing/2014/main" id="{228F500B-1DA0-3203-8B0E-F3ABDBF49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A38DFD9-29FC-D341-F5ED-917E62F4C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317" y="2598433"/>
            <a:ext cx="5021363" cy="1661131"/>
          </a:xfrm>
          <a:prstGeom prst="rect">
            <a:avLst/>
          </a:prstGeom>
        </p:spPr>
      </p:pic>
      <p:pic>
        <p:nvPicPr>
          <p:cNvPr id="7" name="smoothie">
            <a:hlinkClick r:id="" action="ppaction://media"/>
            <a:extLst>
              <a:ext uri="{FF2B5EF4-FFF2-40B4-BE49-F238E27FC236}">
                <a16:creationId xmlns:a16="http://schemas.microsoft.com/office/drawing/2014/main" id="{EC7E7E25-2DF1-52EB-71BC-0D43E431A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CD1639-F4AC-C97F-4BBA-5F2246358997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3190199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8B67B32-CCC3-54EC-0CC3-A4BE1B83C038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2DEBF67D-B1D6-8D94-B30F-67F68ED35EF4}"/>
              </a:ext>
            </a:extLst>
          </p:cNvPr>
          <p:cNvSpPr/>
          <p:nvPr/>
        </p:nvSpPr>
        <p:spPr>
          <a:xfrm>
            <a:off x="3448562" y="2614118"/>
            <a:ext cx="5294873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inn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FD3C3F49-8DE7-209D-A3F0-E72F895E6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5" name="inn">
            <a:hlinkClick r:id="" action="ppaction://media"/>
            <a:extLst>
              <a:ext uri="{FF2B5EF4-FFF2-40B4-BE49-F238E27FC236}">
                <a16:creationId xmlns:a16="http://schemas.microsoft.com/office/drawing/2014/main" id="{B480F683-13C4-EA42-E657-405A550FF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8" y="6120000"/>
            <a:ext cx="540000" cy="54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75DDEFC-3F69-86C1-3252-D1D7EFECCC40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84763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633A2BE-351F-40D0-5360-6D1649070C3B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CBD4FCFB-FA63-20C3-688A-ECE4DBB57FC3}"/>
              </a:ext>
            </a:extLst>
          </p:cNvPr>
          <p:cNvSpPr/>
          <p:nvPr/>
        </p:nvSpPr>
        <p:spPr>
          <a:xfrm>
            <a:off x="2307900" y="2768007"/>
            <a:ext cx="757620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800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旅 館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F4C08B89-010F-A020-BE58-3AF5B0520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7" name="inn">
            <a:hlinkClick r:id="" action="ppaction://media"/>
            <a:extLst>
              <a:ext uri="{FF2B5EF4-FFF2-40B4-BE49-F238E27FC236}">
                <a16:creationId xmlns:a16="http://schemas.microsoft.com/office/drawing/2014/main" id="{B5F32C0E-C1EB-F617-5BB1-8E421B90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8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0131AB-E422-01AC-D8B7-E2222EA6FAA2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330606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2B2EFE1-765B-B922-E69B-2E12CFA0D598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AF9A8EBC-B125-C5CB-6FCD-39F0387F9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E920AA5-DF7A-E265-A6C2-3C83660FF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906" y="2715468"/>
            <a:ext cx="1996186" cy="1427061"/>
          </a:xfrm>
          <a:prstGeom prst="rect">
            <a:avLst/>
          </a:prstGeom>
        </p:spPr>
      </p:pic>
      <p:pic>
        <p:nvPicPr>
          <p:cNvPr id="5" name="inn">
            <a:hlinkClick r:id="" action="ppaction://media"/>
            <a:extLst>
              <a:ext uri="{FF2B5EF4-FFF2-40B4-BE49-F238E27FC236}">
                <a16:creationId xmlns:a16="http://schemas.microsoft.com/office/drawing/2014/main" id="{B83B7CE1-A953-AB78-E387-F7EBC391E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8" y="6120000"/>
            <a:ext cx="540000" cy="54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1FE467-D01D-FE15-3C3C-D2F7B7030246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1454766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150106CA-EB66-2966-B083-8D6816CFB660}"/>
              </a:ext>
            </a:extLst>
          </p:cNvPr>
          <p:cNvSpPr/>
          <p:nvPr/>
        </p:nvSpPr>
        <p:spPr>
          <a:xfrm>
            <a:off x="2733860" y="2614119"/>
            <a:ext cx="672428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coastal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coastal">
            <a:hlinkClick r:id="" action="ppaction://media"/>
            <a:extLst>
              <a:ext uri="{FF2B5EF4-FFF2-40B4-BE49-F238E27FC236}">
                <a16:creationId xmlns:a16="http://schemas.microsoft.com/office/drawing/2014/main" id="{AB048D2C-CE69-34D2-F361-FFE75DE90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26C22A-4E46-0A90-7B09-9988D88CB74D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/>
              <a:t>形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959069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Oral Introduction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310DC3E-ACAA-70B4-E97A-05F1DC286E2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1/Introduction/Oral Introduction</a:t>
            </a:r>
          </a:p>
        </p:txBody>
      </p:sp>
      <p:pic>
        <p:nvPicPr>
          <p:cNvPr id="7" name="図 6">
            <a:hlinkClick r:id="rId2" action="ppaction://hlinksldjump"/>
            <a:extLst>
              <a:ext uri="{FF2B5EF4-FFF2-40B4-BE49-F238E27FC236}">
                <a16:creationId xmlns:a16="http://schemas.microsoft.com/office/drawing/2014/main" id="{6C95084B-FFD0-6818-56B0-EB10B762A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0820"/>
      </p:ext>
    </p:extLst>
  </p:cSld>
  <p:clrMapOvr>
    <a:masterClrMapping/>
  </p:clrMapOvr>
  <p:transition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66ECF3C-8220-EAEB-977E-9D4FB579632B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0749FB15-409D-8C05-D2DD-FB422C9B39CD}"/>
              </a:ext>
            </a:extLst>
          </p:cNvPr>
          <p:cNvSpPr/>
          <p:nvPr/>
        </p:nvSpPr>
        <p:spPr>
          <a:xfrm>
            <a:off x="3712622" y="2768006"/>
            <a:ext cx="4766753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800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沿 岸 の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00DB4621-84B3-53EC-78A8-0D80560DB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coastal">
            <a:hlinkClick r:id="" action="ppaction://media"/>
            <a:extLst>
              <a:ext uri="{FF2B5EF4-FFF2-40B4-BE49-F238E27FC236}">
                <a16:creationId xmlns:a16="http://schemas.microsoft.com/office/drawing/2014/main" id="{1BD4AE22-659A-4F12-5AB2-CC4B63231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79E68C-AF00-4E6F-230D-7ECBB9752490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/>
              <a:t>形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4054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B343FCB-A2C5-B47E-708F-44ECB21433B1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hlinkClick r:id="rId4" action="ppaction://hlinksldjump"/>
            <a:extLst>
              <a:ext uri="{FF2B5EF4-FFF2-40B4-BE49-F238E27FC236}">
                <a16:creationId xmlns:a16="http://schemas.microsoft.com/office/drawing/2014/main" id="{77570C1A-77CD-84E3-57F5-8F328A359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BBABEDEA-6605-99D0-6C7E-EBD69D385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85" y="2585921"/>
            <a:ext cx="5451027" cy="1686156"/>
          </a:xfrm>
          <a:prstGeom prst="rect">
            <a:avLst/>
          </a:prstGeom>
        </p:spPr>
      </p:pic>
      <p:pic>
        <p:nvPicPr>
          <p:cNvPr id="5" name="coastal">
            <a:hlinkClick r:id="" action="ppaction://media"/>
            <a:extLst>
              <a:ext uri="{FF2B5EF4-FFF2-40B4-BE49-F238E27FC236}">
                <a16:creationId xmlns:a16="http://schemas.microsoft.com/office/drawing/2014/main" id="{52D2737D-3D4A-F27A-99C8-78FDD76C3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9A5FB8-9284-5C05-FD3D-11077879EF20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/>
              <a:t>形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22277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150106CA-EB66-2966-B083-8D6816CFB660}"/>
              </a:ext>
            </a:extLst>
          </p:cNvPr>
          <p:cNvSpPr/>
          <p:nvPr/>
        </p:nvSpPr>
        <p:spPr>
          <a:xfrm>
            <a:off x="2733860" y="2614119"/>
            <a:ext cx="672428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resort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resort">
            <a:hlinkClick r:id="" action="ppaction://media"/>
            <a:extLst>
              <a:ext uri="{FF2B5EF4-FFF2-40B4-BE49-F238E27FC236}">
                <a16:creationId xmlns:a16="http://schemas.microsoft.com/office/drawing/2014/main" id="{A596475C-5564-CDDD-A1D8-68106E83E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5AD0AA-4D0F-DBB8-35A9-52333D2F6277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361685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150106CA-EB66-2966-B083-8D6816CFB660}"/>
              </a:ext>
            </a:extLst>
          </p:cNvPr>
          <p:cNvSpPr/>
          <p:nvPr/>
        </p:nvSpPr>
        <p:spPr>
          <a:xfrm>
            <a:off x="1955980" y="2768006"/>
            <a:ext cx="8280037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8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リゾート地</a:t>
            </a:r>
            <a:r>
              <a:rPr lang="en-US" altLang="ja-JP" sz="8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,</a:t>
            </a:r>
            <a:r>
              <a:rPr lang="ja-JP" altLang="en-US" sz="8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行楽地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resort">
            <a:hlinkClick r:id="" action="ppaction://media"/>
            <a:extLst>
              <a:ext uri="{FF2B5EF4-FFF2-40B4-BE49-F238E27FC236}">
                <a16:creationId xmlns:a16="http://schemas.microsoft.com/office/drawing/2014/main" id="{3A15F0DC-C1CC-D5A8-752D-E4F895333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D76963-C4F2-B66C-B095-8EB1C7394981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1291396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A2CC7218-4D82-2F23-DE98-5BC01A3F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33" y="2633564"/>
            <a:ext cx="4671132" cy="1590870"/>
          </a:xfrm>
          <a:prstGeom prst="rect">
            <a:avLst/>
          </a:prstGeom>
        </p:spPr>
      </p:pic>
      <p:pic>
        <p:nvPicPr>
          <p:cNvPr id="5" name="resort">
            <a:hlinkClick r:id="" action="ppaction://media"/>
            <a:extLst>
              <a:ext uri="{FF2B5EF4-FFF2-40B4-BE49-F238E27FC236}">
                <a16:creationId xmlns:a16="http://schemas.microsoft.com/office/drawing/2014/main" id="{E500DF1A-3988-AE40-EE3D-7BCBCDA9F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AE0533-971D-C81D-8C78-CB2B1A31DB33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762960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150106CA-EB66-2966-B083-8D6816CFB660}"/>
              </a:ext>
            </a:extLst>
          </p:cNvPr>
          <p:cNvSpPr/>
          <p:nvPr/>
        </p:nvSpPr>
        <p:spPr>
          <a:xfrm>
            <a:off x="2733860" y="2614119"/>
            <a:ext cx="672428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seafood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6" name="seafood">
            <a:hlinkClick r:id="" action="ppaction://media"/>
            <a:extLst>
              <a:ext uri="{FF2B5EF4-FFF2-40B4-BE49-F238E27FC236}">
                <a16:creationId xmlns:a16="http://schemas.microsoft.com/office/drawing/2014/main" id="{56029C3A-48B6-EB16-939D-6F724EFE4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A63068-1FDC-A953-4FF4-CE2CB7F5D2C2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74903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150106CA-EB66-2966-B083-8D6816CFB660}"/>
              </a:ext>
            </a:extLst>
          </p:cNvPr>
          <p:cNvSpPr/>
          <p:nvPr/>
        </p:nvSpPr>
        <p:spPr>
          <a:xfrm>
            <a:off x="1955980" y="2768006"/>
            <a:ext cx="8280037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8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魚 介 類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seafood">
            <a:hlinkClick r:id="" action="ppaction://media"/>
            <a:extLst>
              <a:ext uri="{FF2B5EF4-FFF2-40B4-BE49-F238E27FC236}">
                <a16:creationId xmlns:a16="http://schemas.microsoft.com/office/drawing/2014/main" id="{50ACFA12-C88B-B069-E68C-BBABF2672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54B333-BD1F-0B11-3919-E8090A30E329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1549602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F7BA1B-5995-585B-91A8-58C6BF6AF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433" y="2672293"/>
            <a:ext cx="4361132" cy="1513411"/>
          </a:xfrm>
          <a:prstGeom prst="rect">
            <a:avLst/>
          </a:prstGeom>
        </p:spPr>
      </p:pic>
      <p:pic>
        <p:nvPicPr>
          <p:cNvPr id="6" name="seafood">
            <a:hlinkClick r:id="" action="ppaction://media"/>
            <a:extLst>
              <a:ext uri="{FF2B5EF4-FFF2-40B4-BE49-F238E27FC236}">
                <a16:creationId xmlns:a16="http://schemas.microsoft.com/office/drawing/2014/main" id="{3BD82924-446C-CC2F-4E4D-ECFB4378C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78F2D7-7475-5E1C-265B-F63520DA317B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/>
              <a:t>名</a:t>
            </a:r>
          </a:p>
        </p:txBody>
      </p:sp>
    </p:spTree>
    <p:extLst>
      <p:ext uri="{BB962C8B-B14F-4D97-AF65-F5344CB8AC3E}">
        <p14:creationId xmlns:p14="http://schemas.microsoft.com/office/powerpoint/2010/main" val="76784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150106CA-EB66-2966-B083-8D6816CFB660}"/>
              </a:ext>
            </a:extLst>
          </p:cNvPr>
          <p:cNvSpPr/>
          <p:nvPr/>
        </p:nvSpPr>
        <p:spPr>
          <a:xfrm>
            <a:off x="2733860" y="2614119"/>
            <a:ext cx="6724280" cy="16297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differ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differ">
            <a:hlinkClick r:id="" action="ppaction://media"/>
            <a:extLst>
              <a:ext uri="{FF2B5EF4-FFF2-40B4-BE49-F238E27FC236}">
                <a16:creationId xmlns:a16="http://schemas.microsoft.com/office/drawing/2014/main" id="{D2BED364-731F-26CC-8112-4E7C7D168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2A133F-4371-20DE-1D8B-CC554623DD45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/>
              <a:t>動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981407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150106CA-EB66-2966-B083-8D6816CFB660}"/>
              </a:ext>
            </a:extLst>
          </p:cNvPr>
          <p:cNvSpPr/>
          <p:nvPr/>
        </p:nvSpPr>
        <p:spPr>
          <a:xfrm>
            <a:off x="1955980" y="2768006"/>
            <a:ext cx="8280037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8000" b="0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異 な る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differ">
            <a:hlinkClick r:id="" action="ppaction://media"/>
            <a:extLst>
              <a:ext uri="{FF2B5EF4-FFF2-40B4-BE49-F238E27FC236}">
                <a16:creationId xmlns:a16="http://schemas.microsoft.com/office/drawing/2014/main" id="{474C31B4-CF8F-4BB1-8F60-6F236DD32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B51CA6-8D5F-0220-CAED-02041F2A847E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/>
              <a:t>動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60068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C4D1E0-AF01-9190-3772-2C505547AE04}"/>
              </a:ext>
            </a:extLst>
          </p:cNvPr>
          <p:cNvSpPr txBox="1"/>
          <p:nvPr/>
        </p:nvSpPr>
        <p:spPr>
          <a:xfrm>
            <a:off x="7304235" y="496395"/>
            <a:ext cx="4755765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朝食は一日を活動的にいきいきと過ごすための活力の源です．</a:t>
            </a:r>
          </a:p>
          <a:p>
            <a:r>
              <a:rPr kumimoji="1"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地域や文化によって朝食には特色があります．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A451C4-A5D6-073B-E581-0B49C882D259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1/Introduction/Oral Introduction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655FBB6C-6DC9-EABD-8364-514321BD5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F0C47E-B0A0-1705-34EF-FB1F31CE7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8"/>
          <a:stretch/>
        </p:blipFill>
        <p:spPr>
          <a:xfrm>
            <a:off x="132000" y="496394"/>
            <a:ext cx="7172235" cy="4766371"/>
          </a:xfrm>
          <a:prstGeom prst="rect">
            <a:avLst/>
          </a:prstGeom>
        </p:spPr>
      </p:pic>
      <p:pic>
        <p:nvPicPr>
          <p:cNvPr id="7" name="04 トラック 4">
            <a:hlinkClick r:id="" action="ppaction://media"/>
            <a:extLst>
              <a:ext uri="{FF2B5EF4-FFF2-40B4-BE49-F238E27FC236}">
                <a16:creationId xmlns:a16="http://schemas.microsoft.com/office/drawing/2014/main" id="{54759D12-C793-3BF2-FEA7-196FDF0328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" end="1412.62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17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0629B42-4353-AB9F-4980-C8033AF3E13C}"/>
              </a:ext>
            </a:extLst>
          </p:cNvPr>
          <p:cNvSpPr/>
          <p:nvPr/>
        </p:nvSpPr>
        <p:spPr>
          <a:xfrm>
            <a:off x="982716" y="1269124"/>
            <a:ext cx="10226566" cy="431975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2E14570-5518-0CA5-72EB-BEA8849FC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AF63DB17-7A4C-2251-98F1-E3EA1E5414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99" y="2649892"/>
            <a:ext cx="4012999" cy="1558213"/>
          </a:xfrm>
          <a:prstGeom prst="rect">
            <a:avLst/>
          </a:prstGeom>
        </p:spPr>
      </p:pic>
      <p:pic>
        <p:nvPicPr>
          <p:cNvPr id="6" name="differ">
            <a:hlinkClick r:id="" action="ppaction://media"/>
            <a:extLst>
              <a:ext uri="{FF2B5EF4-FFF2-40B4-BE49-F238E27FC236}">
                <a16:creationId xmlns:a16="http://schemas.microsoft.com/office/drawing/2014/main" id="{0AEA7FCA-F803-2F64-AFEF-54135F909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B942CB-89B7-5429-B492-59943007FB5C}"/>
              </a:ext>
            </a:extLst>
          </p:cNvPr>
          <p:cNvSpPr txBox="1"/>
          <p:nvPr/>
        </p:nvSpPr>
        <p:spPr>
          <a:xfrm>
            <a:off x="1470983" y="1700162"/>
            <a:ext cx="410831" cy="369332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/>
              <a:t>動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79537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1</a:t>
            </a:r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Scroll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Text Scroll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>
            <a:hlinkClick r:id="rId2" action="ppaction://hlinksldjump"/>
            <a:extLst>
              <a:ext uri="{FF2B5EF4-FFF2-40B4-BE49-F238E27FC236}">
                <a16:creationId xmlns:a16="http://schemas.microsoft.com/office/drawing/2014/main" id="{2E9E0245-BFD5-AF83-E0A6-4814D587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45886"/>
      </p:ext>
    </p:extLst>
  </p:cSld>
  <p:clrMapOvr>
    <a:masterClrMapping/>
  </p:clrMapOvr>
  <p:transition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E419A0-52C0-48A0-AC54-245086617EB5}"/>
              </a:ext>
            </a:extLst>
          </p:cNvPr>
          <p:cNvSpPr txBox="1"/>
          <p:nvPr/>
        </p:nvSpPr>
        <p:spPr>
          <a:xfrm>
            <a:off x="336000" y="5788152"/>
            <a:ext cx="10800000" cy="7324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32000" algn="just"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Did you have breakfast this morning?  Our morning schedules are tight, so some people only drink a smoothie or juice.  Breakfast is your energy source for an active day.</a:t>
            </a:r>
          </a:p>
          <a:p>
            <a:pPr indent="432000" algn="just"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Breakfast means something special when we travel.  Hotels or inns serve a delicious breakfast with local food.  If you visit a coastal resort, you can enjoy fish or seafood.  When you stay at a mountain resort, you can enjoy delicious wild plants and mushrooms.</a:t>
            </a:r>
          </a:p>
          <a:p>
            <a:pPr indent="432000" algn="just"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Breakfast differs from place to place and from country to country.  Let’s take a look at some examples of breakfasts from around the world.</a:t>
            </a:r>
            <a:endParaRPr lang="ja-JP" altLang="ja-JP" sz="3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" name="L1P1">
            <a:hlinkClick r:id="" action="ppaction://media"/>
            <a:extLst>
              <a:ext uri="{FF2B5EF4-FFF2-40B4-BE49-F238E27FC236}">
                <a16:creationId xmlns:a16="http://schemas.microsoft.com/office/drawing/2014/main" id="{88EEA0E6-D26C-4325-9D32-FE30FC851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70000" contrast="-70000"/>
            <a:alphaModFix amt="0"/>
          </a:blip>
          <a:stretch>
            <a:fillRect/>
          </a:stretch>
        </p:blipFill>
        <p:spPr>
          <a:xfrm>
            <a:off x="11520000" y="6924675"/>
            <a:ext cx="540000" cy="540000"/>
          </a:xfrm>
          <a:prstGeom prst="rect">
            <a:avLst/>
          </a:prstGeom>
          <a:noFill/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DD3D088-2329-CDF3-9B56-4F270240C31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1/Text Scroll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7" action="ppaction://hlinksldjump"/>
            <a:extLst>
              <a:ext uri="{FF2B5EF4-FFF2-40B4-BE49-F238E27FC236}">
                <a16:creationId xmlns:a16="http://schemas.microsoft.com/office/drawing/2014/main" id="{AFE23A5E-AB6A-0F35-F9A7-764308C981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6" name="G2L1P1">
            <a:hlinkClick r:id="" action="ppaction://media"/>
            <a:extLst>
              <a:ext uri="{FF2B5EF4-FFF2-40B4-BE49-F238E27FC236}">
                <a16:creationId xmlns:a16="http://schemas.microsoft.com/office/drawing/2014/main" id="{346290FA-1FE2-140D-0E14-AD14AD997D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1450400" y="719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"/>
    </mc:Choice>
    <mc:Fallback xmlns="">
      <p:transition spd="slow" advTm="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1" accel="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6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  <p:extLst>
    <p:ext uri="{E180D4A7-C9FB-4DFB-919C-405C955672EB}">
      <p14:showEvtLst xmlns:p14="http://schemas.microsoft.com/office/powerpoint/2010/main">
        <p14:playEvt time="0" objId="2"/>
        <p14:stopEvt time="3820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 1</a:t>
            </a:r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/Paragraph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Paragraph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>
            <a:hlinkClick r:id="rId2" action="ppaction://hlinksldjump"/>
            <a:extLst>
              <a:ext uri="{FF2B5EF4-FFF2-40B4-BE49-F238E27FC236}">
                <a16:creationId xmlns:a16="http://schemas.microsoft.com/office/drawing/2014/main" id="{2E9E0245-BFD5-AF83-E0A6-4814D587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34564"/>
      </p:ext>
    </p:extLst>
  </p:cSld>
  <p:clrMapOvr>
    <a:masterClrMapping/>
  </p:clrMapOvr>
  <p:transition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D4A13-7EFE-4D62-AD5E-A66CF76F124A}"/>
              </a:ext>
            </a:extLst>
          </p:cNvPr>
          <p:cNvSpPr txBox="1">
            <a:spLocks/>
          </p:cNvSpPr>
          <p:nvPr/>
        </p:nvSpPr>
        <p:spPr>
          <a:xfrm>
            <a:off x="336000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   Did you have breakfast this morning?  Our morning schedules are tight, so some people only drink a smoothie or juice.  Breakfast is your energy source for an active day.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5792F6-E0D5-F115-E7D6-BA61E5CCB40C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1/Paragraph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80E2CCC9-A76E-FF52-F9C3-7107D2694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12 トラック 12">
            <a:hlinkClick r:id="" action="ppaction://media"/>
            <a:extLst>
              <a:ext uri="{FF2B5EF4-FFF2-40B4-BE49-F238E27FC236}">
                <a16:creationId xmlns:a16="http://schemas.microsoft.com/office/drawing/2014/main" id="{0180C402-5E03-F3A6-51B7-31512DAC61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9.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6129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D4A13-7EFE-4D62-AD5E-A66CF76F124A}"/>
              </a:ext>
            </a:extLst>
          </p:cNvPr>
          <p:cNvSpPr txBox="1">
            <a:spLocks/>
          </p:cNvSpPr>
          <p:nvPr/>
        </p:nvSpPr>
        <p:spPr>
          <a:xfrm>
            <a:off x="336000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   Breakfast means something special when we travel.  Hotels or inns serve a delicious breakfast with local food.  If you visit a coastal resort, you can enjoy fish or seafood.  When you stay at a mountain resort, you can enjoy delicious wild plants and mushrooms.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5D50D2-2634-02FC-2721-5A061A4F716D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1/Paragraph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8D31C13D-10FC-E2C8-83AC-BD171C9ED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13 トラック 13">
            <a:hlinkClick r:id="" action="ppaction://media"/>
            <a:extLst>
              <a:ext uri="{FF2B5EF4-FFF2-40B4-BE49-F238E27FC236}">
                <a16:creationId xmlns:a16="http://schemas.microsoft.com/office/drawing/2014/main" id="{54113B97-C8E2-2DA1-150F-F64E3C9BD4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4.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2941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D4A13-7EFE-4D62-AD5E-A66CF76F124A}"/>
              </a:ext>
            </a:extLst>
          </p:cNvPr>
          <p:cNvSpPr txBox="1">
            <a:spLocks/>
          </p:cNvSpPr>
          <p:nvPr/>
        </p:nvSpPr>
        <p:spPr>
          <a:xfrm>
            <a:off x="336000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Breakfast differs from place to place and from country to country.  Let’s take a look at some examples of breakfasts from around the world.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847FB1-FFC3-5AE6-BF2C-57FFEEE2E849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1/Paragraph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3FFF2637-EF89-339E-39BB-C3821369C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14 トラック 14">
            <a:hlinkClick r:id="" action="ppaction://media"/>
            <a:extLst>
              <a:ext uri="{FF2B5EF4-FFF2-40B4-BE49-F238E27FC236}">
                <a16:creationId xmlns:a16="http://schemas.microsoft.com/office/drawing/2014/main" id="{A52E5E4B-4968-B97A-6102-FFDCF6664C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84.9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9960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Sentence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92569862-2AD8-9A14-53A9-05180EF91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53978"/>
      </p:ext>
    </p:extLst>
  </p:cSld>
  <p:clrMapOvr>
    <a:masterClrMapping/>
  </p:clrMapOvr>
  <p:transition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6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Did you have breakfast this morning?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A4254F1-6A6D-EAAC-B5D0-28DBC67B2FBB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7070B630-0E5B-892F-2844-B0AB3E46C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2" name="Part1 本文01">
            <a:hlinkClick r:id="" action="ppaction://media"/>
            <a:extLst>
              <a:ext uri="{FF2B5EF4-FFF2-40B4-BE49-F238E27FC236}">
                <a16:creationId xmlns:a16="http://schemas.microsoft.com/office/drawing/2014/main" id="{9A698663-56FF-1BC3-46F6-9442DA0F9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313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Our morning schedules are tight, so some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people only drink a smoothie or juice. 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528F5D-D9EF-0DA9-592B-80F8B902E4FA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22065772-6FDF-6D65-6D8C-954E76889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2" name="Part1 本文02">
            <a:hlinkClick r:id="" action="ppaction://media"/>
            <a:extLst>
              <a:ext uri="{FF2B5EF4-FFF2-40B4-BE49-F238E27FC236}">
                <a16:creationId xmlns:a16="http://schemas.microsoft.com/office/drawing/2014/main" id="{A8CCA4A5-6DB2-1EA2-597F-EA45BCF74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4081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2334036C-2F5F-96FD-2EF5-B5F8B8C3FA0F}"/>
              </a:ext>
            </a:extLst>
          </p:cNvPr>
          <p:cNvSpPr txBox="1">
            <a:spLocks/>
          </p:cNvSpPr>
          <p:nvPr/>
        </p:nvSpPr>
        <p:spPr>
          <a:xfrm>
            <a:off x="336000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Do you usually have breakfast?  What do you usually eat?  Breakfast is especially important, and people around the world eat various kinds of food for breakfast.  It is fun to take a look at their breakfasts to see how they show us their customs and culture.  In this lesson, we will compare some breakfasts from around the world.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6F3084-343C-C496-AF1E-137935A0CAD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1/Introduction/Oral Introduction</a:t>
            </a:r>
          </a:p>
        </p:txBody>
      </p:sp>
      <p:pic>
        <p:nvPicPr>
          <p:cNvPr id="3" name="図 2">
            <a:hlinkClick r:id="rId4" action="ppaction://hlinksldjump"/>
            <a:extLst>
              <a:ext uri="{FF2B5EF4-FFF2-40B4-BE49-F238E27FC236}">
                <a16:creationId xmlns:a16="http://schemas.microsoft.com/office/drawing/2014/main" id="{4ED58CA2-E056-A845-1DDF-606E91A92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5" name="04 トラック 4">
            <a:hlinkClick r:id="" action="ppaction://media"/>
            <a:extLst>
              <a:ext uri="{FF2B5EF4-FFF2-40B4-BE49-F238E27FC236}">
                <a16:creationId xmlns:a16="http://schemas.microsoft.com/office/drawing/2014/main" id="{2980A51A-EC3E-6BA5-7F26-38579D0330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" end="1412.62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123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6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Breakfast is your energy source for an active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day.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704F3E-4AB3-D1D6-24FE-647CFF7F43C0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49DFBE57-531C-CE14-BFC2-8164177CF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2" name="Part1 本文03">
            <a:hlinkClick r:id="" action="ppaction://media"/>
            <a:extLst>
              <a:ext uri="{FF2B5EF4-FFF2-40B4-BE49-F238E27FC236}">
                <a16:creationId xmlns:a16="http://schemas.microsoft.com/office/drawing/2014/main" id="{C7448FAA-F8B7-3912-8DD4-9AE9E5A59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104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Breakfast means something special when we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travel.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A9D501-0309-3C97-19A4-4118F8B5B4E1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E90EFD90-D7DE-1E0E-5C4F-0B6B50797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2" name="Part1 本文04">
            <a:hlinkClick r:id="" action="ppaction://media"/>
            <a:extLst>
              <a:ext uri="{FF2B5EF4-FFF2-40B4-BE49-F238E27FC236}">
                <a16:creationId xmlns:a16="http://schemas.microsoft.com/office/drawing/2014/main" id="{886CDB81-5C32-642D-102A-4627084BD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999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4252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Hotels or inns serve a delicious breakfast with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local food.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A9D501-0309-3C97-19A4-4118F8B5B4E1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E90EFD90-D7DE-1E0E-5C4F-0B6B50797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2" name="Part1 本文05">
            <a:hlinkClick r:id="" action="ppaction://media"/>
            <a:extLst>
              <a:ext uri="{FF2B5EF4-FFF2-40B4-BE49-F238E27FC236}">
                <a16:creationId xmlns:a16="http://schemas.microsoft.com/office/drawing/2014/main" id="{3CE534DC-C4B8-FC5A-2CF2-6F36210B3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999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6793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If you visit a coastal resort, you can enjoy fish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or seafood.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4BB8B82-ABC2-4F20-0E76-877FA48E808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56B7796C-8505-8595-8878-BBE7B8EBA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Part1 本文06">
            <a:hlinkClick r:id="" action="ppaction://media"/>
            <a:extLst>
              <a:ext uri="{FF2B5EF4-FFF2-40B4-BE49-F238E27FC236}">
                <a16:creationId xmlns:a16="http://schemas.microsoft.com/office/drawing/2014/main" id="{D403357F-9E88-2146-D2EA-ABCC9783C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72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6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When you stay at a mountain resort, you can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enjoy delicious wild plants and mushrooms.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BF8D540-E03F-3605-CFFC-1036EB5BF117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C02E4A49-91D8-7507-D027-EE0718363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2" name="Part1 本文07">
            <a:hlinkClick r:id="" action="ppaction://media"/>
            <a:extLst>
              <a:ext uri="{FF2B5EF4-FFF2-40B4-BE49-F238E27FC236}">
                <a16:creationId xmlns:a16="http://schemas.microsoft.com/office/drawing/2014/main" id="{3B0A2313-A720-D8EF-AE1C-9815D434D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6231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D4A13-7EFE-4D62-AD5E-A66CF76F124A}"/>
              </a:ext>
            </a:extLst>
          </p:cNvPr>
          <p:cNvSpPr txBox="1">
            <a:spLocks/>
          </p:cNvSpPr>
          <p:nvPr/>
        </p:nvSpPr>
        <p:spPr>
          <a:xfrm>
            <a:off x="335999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Breakfast differs from place to place and from </a:t>
            </a:r>
          </a:p>
          <a:p>
            <a:pPr>
              <a:lnSpc>
                <a:spcPct val="120000"/>
              </a:lnSpc>
            </a:pP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country to country.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8A6705-9B36-B91A-DEA0-1643CA3AA742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637D0F20-2544-7AF5-9B19-B79C63874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Part1 本文08">
            <a:hlinkClick r:id="" action="ppaction://media"/>
            <a:extLst>
              <a:ext uri="{FF2B5EF4-FFF2-40B4-BE49-F238E27FC236}">
                <a16:creationId xmlns:a16="http://schemas.microsoft.com/office/drawing/2014/main" id="{5B65E212-6C7E-AF53-4522-42783451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0793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D4A13-7EFE-4D62-AD5E-A66CF76F124A}"/>
              </a:ext>
            </a:extLst>
          </p:cNvPr>
          <p:cNvSpPr txBox="1">
            <a:spLocks/>
          </p:cNvSpPr>
          <p:nvPr/>
        </p:nvSpPr>
        <p:spPr>
          <a:xfrm>
            <a:off x="336000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Let’s take a look at some examples of </a:t>
            </a:r>
          </a:p>
          <a:p>
            <a:pPr>
              <a:lnSpc>
                <a:spcPct val="120000"/>
              </a:lnSpc>
            </a:pP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breakfasts from around the world.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33C1EE5-C484-61C5-01E6-707F03DEE10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1/Sentence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32C8376B-CE4C-7978-A5A4-519EBC7C6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Part1 本文09">
            <a:hlinkClick r:id="" action="ppaction://media"/>
            <a:extLst>
              <a:ext uri="{FF2B5EF4-FFF2-40B4-BE49-F238E27FC236}">
                <a16:creationId xmlns:a16="http://schemas.microsoft.com/office/drawing/2014/main" id="{AE781D1A-151B-2C72-68A5-8BF00FA0A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679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Phrase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6DE9CBFE-39E6-2446-206F-F40DABDBC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64150"/>
      </p:ext>
    </p:extLst>
  </p:cSld>
  <p:clrMapOvr>
    <a:masterClrMapping/>
  </p:clrMapOvr>
  <p:transition advClick="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6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Did you have breakfast this morning?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7070B630-0E5B-892F-2844-B0AB3E46C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F78BC9-E3E7-3B68-BC0A-E0ED18A25C36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F0AB2C1E-FD41-F594-6CDA-2C39B33FAFFF}"/>
              </a:ext>
            </a:extLst>
          </p:cNvPr>
          <p:cNvSpPr txBox="1">
            <a:spLocks/>
          </p:cNvSpPr>
          <p:nvPr/>
        </p:nvSpPr>
        <p:spPr>
          <a:xfrm>
            <a:off x="336001" y="1139722"/>
            <a:ext cx="3311326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けさ朝食をとりましたか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50119C7-CCEF-98AA-DF3E-451CBCC92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3" name="G2_L1_01">
            <a:hlinkClick r:id="" action="ppaction://media"/>
            <a:extLst>
              <a:ext uri="{FF2B5EF4-FFF2-40B4-BE49-F238E27FC236}">
                <a16:creationId xmlns:a16="http://schemas.microsoft.com/office/drawing/2014/main" id="{4D63ECAF-1A86-6998-282E-4549327EA8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64.43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93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Our morning schedules are tight, so some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people only drink a smoothie or juice.  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22065772-6FDF-6D65-6D8C-954E76889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2108519-128B-A83D-D2FA-14A80AB64DE6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477EF039-6B36-DC5C-3F47-51E59F9E47F4}"/>
              </a:ext>
            </a:extLst>
          </p:cNvPr>
          <p:cNvSpPr txBox="1">
            <a:spLocks/>
          </p:cNvSpPr>
          <p:nvPr/>
        </p:nvSpPr>
        <p:spPr>
          <a:xfrm flipH="1">
            <a:off x="8029916" y="409210"/>
            <a:ext cx="54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5400" kern="100" dirty="0">
                <a:solidFill>
                  <a:srgbClr val="FF0000"/>
                </a:solidFill>
                <a:effectLst/>
              </a:rPr>
              <a:t>/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2F39080C-076B-F277-5330-CF4CD954E543}"/>
              </a:ext>
            </a:extLst>
          </p:cNvPr>
          <p:cNvSpPr txBox="1">
            <a:spLocks/>
          </p:cNvSpPr>
          <p:nvPr/>
        </p:nvSpPr>
        <p:spPr>
          <a:xfrm>
            <a:off x="336000" y="985610"/>
            <a:ext cx="10164189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朝のスケジュールは余裕がない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DAF41DF-E741-0886-B58A-A8A77F400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C7D1A6A-CA01-FC92-3199-43BF989FEC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5" y="6120000"/>
            <a:ext cx="540000" cy="540000"/>
          </a:xfrm>
          <a:prstGeom prst="rect">
            <a:avLst/>
          </a:prstGeom>
        </p:spPr>
      </p:pic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523BF54F-EA68-769A-1637-49ECDB056B93}"/>
              </a:ext>
            </a:extLst>
          </p:cNvPr>
          <p:cNvSpPr txBox="1">
            <a:spLocks/>
          </p:cNvSpPr>
          <p:nvPr/>
        </p:nvSpPr>
        <p:spPr>
          <a:xfrm>
            <a:off x="336000" y="2371196"/>
            <a:ext cx="9241227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それでスムージーやジュースを飲むだけという人もいます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3" name="G2_L1_02">
            <a:hlinkClick r:id="" action="ppaction://media"/>
            <a:extLst>
              <a:ext uri="{FF2B5EF4-FFF2-40B4-BE49-F238E27FC236}">
                <a16:creationId xmlns:a16="http://schemas.microsoft.com/office/drawing/2014/main" id="{159C63AD-2351-2FA4-FFB6-8BAA3A07A7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.06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269" y="611999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562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  <p:bldP spid="1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1/Introduction/Keywords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Keywords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>
            <a:hlinkClick r:id="rId2" action="ppaction://hlinksldjump"/>
            <a:extLst>
              <a:ext uri="{FF2B5EF4-FFF2-40B4-BE49-F238E27FC236}">
                <a16:creationId xmlns:a16="http://schemas.microsoft.com/office/drawing/2014/main" id="{A898DBD1-1A6C-7B13-A2FF-B49A0BD0E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96557"/>
      </p:ext>
    </p:extLst>
  </p:cSld>
  <p:clrMapOvr>
    <a:masterClrMapping/>
  </p:clrMapOvr>
  <p:transition advClick="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6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Breakfast is your energy source for an active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day.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49DFBE57-531C-CE14-BFC2-8164177CF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323E8EB-2FAF-B708-E906-D1AD6BA94B1D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5160C283-94CB-6FEC-2C47-0EBFA7F1313E}"/>
              </a:ext>
            </a:extLst>
          </p:cNvPr>
          <p:cNvSpPr txBox="1">
            <a:spLocks/>
          </p:cNvSpPr>
          <p:nvPr/>
        </p:nvSpPr>
        <p:spPr>
          <a:xfrm flipH="1">
            <a:off x="7752514" y="409210"/>
            <a:ext cx="54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5400" kern="100" dirty="0">
                <a:solidFill>
                  <a:srgbClr val="FF0000"/>
                </a:solidFill>
                <a:effectLst/>
              </a:rPr>
              <a:t>/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582DEB94-913A-17C4-2D3B-E28BABDC0F8D}"/>
              </a:ext>
            </a:extLst>
          </p:cNvPr>
          <p:cNvSpPr txBox="1">
            <a:spLocks/>
          </p:cNvSpPr>
          <p:nvPr/>
        </p:nvSpPr>
        <p:spPr>
          <a:xfrm>
            <a:off x="336000" y="975336"/>
            <a:ext cx="11184000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朝食はエネルギー源です 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                                     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活動的な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日のための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350FDC3-6A4D-12B2-FC25-C0FD89AA3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D0BBD31-68F1-CF07-1814-FBC86CDC6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5" y="6120000"/>
            <a:ext cx="540000" cy="540000"/>
          </a:xfrm>
          <a:prstGeom prst="rect">
            <a:avLst/>
          </a:prstGeom>
        </p:spPr>
      </p:pic>
      <p:pic>
        <p:nvPicPr>
          <p:cNvPr id="3" name="G2_L1_03">
            <a:hlinkClick r:id="" action="ppaction://media"/>
            <a:extLst>
              <a:ext uri="{FF2B5EF4-FFF2-40B4-BE49-F238E27FC236}">
                <a16:creationId xmlns:a16="http://schemas.microsoft.com/office/drawing/2014/main" id="{EFEA825F-D090-0922-7176-9CFAF55A58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15.06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269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392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Breakfast means something special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when we travel.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E90EFD90-D7DE-1E0E-5C4F-0B6B50797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CE3B3DC-57BF-9961-A59C-B6405E9CBBB2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A698D6A3-6F4E-E623-8727-F8A0AB7743A5}"/>
              </a:ext>
            </a:extLst>
          </p:cNvPr>
          <p:cNvSpPr txBox="1">
            <a:spLocks/>
          </p:cNvSpPr>
          <p:nvPr/>
        </p:nvSpPr>
        <p:spPr>
          <a:xfrm flipH="1">
            <a:off x="8594997" y="409210"/>
            <a:ext cx="54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5400" kern="100" dirty="0">
                <a:solidFill>
                  <a:srgbClr val="FF0000"/>
                </a:solidFill>
                <a:effectLst/>
              </a:rPr>
              <a:t>/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CF90D1D1-A033-353E-27EB-1F822B6F8EB9}"/>
              </a:ext>
            </a:extLst>
          </p:cNvPr>
          <p:cNvSpPr txBox="1">
            <a:spLocks/>
          </p:cNvSpPr>
          <p:nvPr/>
        </p:nvSpPr>
        <p:spPr>
          <a:xfrm>
            <a:off x="336000" y="954788"/>
            <a:ext cx="7410715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朝食は特別なものを意味します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B8105DC-9CFA-7242-D2AA-D9FECCBD1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9D4DBCA-50A6-F527-6FCA-CF7C6BE4C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5" y="6120000"/>
            <a:ext cx="540000" cy="540000"/>
          </a:xfrm>
          <a:prstGeom prst="rect">
            <a:avLst/>
          </a:prstGeom>
        </p:spPr>
      </p:pic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724E7C95-1BB6-5EC1-B86A-567DCD0BF96D}"/>
              </a:ext>
            </a:extLst>
          </p:cNvPr>
          <p:cNvSpPr txBox="1">
            <a:spLocks/>
          </p:cNvSpPr>
          <p:nvPr/>
        </p:nvSpPr>
        <p:spPr>
          <a:xfrm>
            <a:off x="336000" y="2218357"/>
            <a:ext cx="7410715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旅行しているときには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3" name="G2_L1_04">
            <a:hlinkClick r:id="" action="ppaction://media"/>
            <a:extLst>
              <a:ext uri="{FF2B5EF4-FFF2-40B4-BE49-F238E27FC236}">
                <a16:creationId xmlns:a16="http://schemas.microsoft.com/office/drawing/2014/main" id="{46BAE07B-BE69-4B1A-D453-B4C5D112C6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60.93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269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625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  <p:bldP spid="10" grpId="0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Hotels or inns serve a delicious breakfast with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local food.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E90EFD90-D7DE-1E0E-5C4F-0B6B50797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BE3F869-8787-90C6-B951-1F247CB5C89F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35DF1ACC-5F3B-E2CA-D975-A9D8FCE8B9A9}"/>
              </a:ext>
            </a:extLst>
          </p:cNvPr>
          <p:cNvSpPr txBox="1">
            <a:spLocks/>
          </p:cNvSpPr>
          <p:nvPr/>
        </p:nvSpPr>
        <p:spPr>
          <a:xfrm>
            <a:off x="336000" y="913694"/>
            <a:ext cx="9825142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ホテルや旅館は，その土地の食材を使ったおいしい朝食を提供します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509CB49-7E83-B03D-794D-88B18095A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3" name="G2_L1_05">
            <a:hlinkClick r:id="" action="ppaction://media"/>
            <a:extLst>
              <a:ext uri="{FF2B5EF4-FFF2-40B4-BE49-F238E27FC236}">
                <a16:creationId xmlns:a16="http://schemas.microsoft.com/office/drawing/2014/main" id="{16634E66-B8E2-20E8-B81D-1CB96094FD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82.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999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882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59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If you visit a coastal resort,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you can enjoy fish or seafood.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56B7796C-8505-8595-8878-BBE7B8EBA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FAA42A-C089-C4FE-3F54-1E0BD614018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83443B8F-BAE1-2D0B-CF67-0FA91FB38A88}"/>
              </a:ext>
            </a:extLst>
          </p:cNvPr>
          <p:cNvSpPr txBox="1">
            <a:spLocks/>
          </p:cNvSpPr>
          <p:nvPr/>
        </p:nvSpPr>
        <p:spPr>
          <a:xfrm flipH="1">
            <a:off x="6797016" y="409210"/>
            <a:ext cx="54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5400" kern="100" dirty="0">
                <a:solidFill>
                  <a:srgbClr val="FF0000"/>
                </a:solidFill>
                <a:effectLst/>
              </a:rPr>
              <a:t>/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9503BB1B-A637-879B-4B7F-B2EBFBDA227C}"/>
              </a:ext>
            </a:extLst>
          </p:cNvPr>
          <p:cNvSpPr txBox="1">
            <a:spLocks/>
          </p:cNvSpPr>
          <p:nvPr/>
        </p:nvSpPr>
        <p:spPr>
          <a:xfrm>
            <a:off x="336000" y="934242"/>
            <a:ext cx="5551092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あなたが海辺のリゾート地を訪れれば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22335C8-B44D-C471-58A4-5874425EA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770586A-C163-ED4D-26EB-15428BBE0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5" y="6120000"/>
            <a:ext cx="540000" cy="540000"/>
          </a:xfrm>
          <a:prstGeom prst="rect">
            <a:avLst/>
          </a:prstGeom>
        </p:spPr>
      </p:pic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8A31B9F7-4E5C-C018-8685-AE9CA8369E19}"/>
              </a:ext>
            </a:extLst>
          </p:cNvPr>
          <p:cNvSpPr txBox="1">
            <a:spLocks/>
          </p:cNvSpPr>
          <p:nvPr/>
        </p:nvSpPr>
        <p:spPr>
          <a:xfrm>
            <a:off x="336000" y="2292326"/>
            <a:ext cx="5760000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新鮮な魚介類を楽しむことができます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2" name="G2_L1_06">
            <a:hlinkClick r:id="" action="ppaction://media"/>
            <a:extLst>
              <a:ext uri="{FF2B5EF4-FFF2-40B4-BE49-F238E27FC236}">
                <a16:creationId xmlns:a16="http://schemas.microsoft.com/office/drawing/2014/main" id="{3CABB722-66FA-4DDE-BDE1-04B5B0F76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9.06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269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981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  <p:bldP spid="10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271E7-FBFF-4000-AFE8-2D83921AE9FD}"/>
              </a:ext>
            </a:extLst>
          </p:cNvPr>
          <p:cNvSpPr txBox="1"/>
          <p:nvPr/>
        </p:nvSpPr>
        <p:spPr>
          <a:xfrm>
            <a:off x="336000" y="360000"/>
            <a:ext cx="11520000" cy="576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When you stay at a mountain resort, you can </a:t>
            </a:r>
          </a:p>
          <a:p>
            <a:pPr>
              <a:lnSpc>
                <a:spcPct val="120000"/>
              </a:lnSpc>
            </a:pP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enjoy delicious wild plants and mushrooms.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C02E4A49-91D8-7507-D027-EE0718363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62B4D5-F571-EA8F-E96F-BA20C6F85F56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15D56223-421E-685E-8530-49B31CDF65DF}"/>
              </a:ext>
            </a:extLst>
          </p:cNvPr>
          <p:cNvSpPr txBox="1">
            <a:spLocks/>
          </p:cNvSpPr>
          <p:nvPr/>
        </p:nvSpPr>
        <p:spPr>
          <a:xfrm flipH="1">
            <a:off x="8810762" y="409210"/>
            <a:ext cx="54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5400" kern="100" dirty="0">
                <a:solidFill>
                  <a:srgbClr val="FF0000"/>
                </a:solidFill>
                <a:effectLst/>
              </a:rPr>
              <a:t>/</a:t>
            </a:r>
          </a:p>
        </p:txBody>
      </p:sp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63D6D248-67CB-2A00-5F5A-C235B2658438}"/>
              </a:ext>
            </a:extLst>
          </p:cNvPr>
          <p:cNvSpPr txBox="1">
            <a:spLocks/>
          </p:cNvSpPr>
          <p:nvPr/>
        </p:nvSpPr>
        <p:spPr>
          <a:xfrm>
            <a:off x="336000" y="966441"/>
            <a:ext cx="5760000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あなたが山のリゾートに滞在しているなら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B20C2BE-98C1-41C7-7441-7918E1671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AA6F69-FE7F-5C80-2611-6029E1220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5" y="6120000"/>
            <a:ext cx="540000" cy="540000"/>
          </a:xfrm>
          <a:prstGeom prst="rect">
            <a:avLst/>
          </a:prstGeom>
        </p:spPr>
      </p:pic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FF54CA21-6560-3376-AD03-8AC1F00E5E18}"/>
              </a:ext>
            </a:extLst>
          </p:cNvPr>
          <p:cNvSpPr txBox="1">
            <a:spLocks/>
          </p:cNvSpPr>
          <p:nvPr/>
        </p:nvSpPr>
        <p:spPr>
          <a:xfrm>
            <a:off x="336000" y="2304997"/>
            <a:ext cx="8474762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おいしい山菜やキノコを楽しむことができます 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3" name="G2_L1_07">
            <a:hlinkClick r:id="" action="ppaction://media"/>
            <a:extLst>
              <a:ext uri="{FF2B5EF4-FFF2-40B4-BE49-F238E27FC236}">
                <a16:creationId xmlns:a16="http://schemas.microsoft.com/office/drawing/2014/main" id="{084B4DCF-B285-12C7-F4D0-A99A25917A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7.56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74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uild="allAtOnce"/>
      <p:bldP spid="7" grpId="0" build="allAtOnce"/>
      <p:bldP spid="10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D4A13-7EFE-4D62-AD5E-A66CF76F124A}"/>
              </a:ext>
            </a:extLst>
          </p:cNvPr>
          <p:cNvSpPr txBox="1">
            <a:spLocks/>
          </p:cNvSpPr>
          <p:nvPr/>
        </p:nvSpPr>
        <p:spPr>
          <a:xfrm>
            <a:off x="335999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Breakfast differs from place to place </a:t>
            </a:r>
          </a:p>
          <a:p>
            <a:pPr>
              <a:lnSpc>
                <a:spcPct val="120000"/>
              </a:lnSpc>
            </a:pP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and from country to country.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637D0F20-2544-7AF5-9B19-B79C63874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22C2C6A-1B96-E89D-DE97-0A74DE6A22D2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26E282EB-819C-06EB-C97D-4C6270D54F28}"/>
              </a:ext>
            </a:extLst>
          </p:cNvPr>
          <p:cNvSpPr txBox="1">
            <a:spLocks/>
          </p:cNvSpPr>
          <p:nvPr/>
        </p:nvSpPr>
        <p:spPr>
          <a:xfrm flipH="1">
            <a:off x="9036786" y="409210"/>
            <a:ext cx="54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5400" kern="100" dirty="0">
                <a:solidFill>
                  <a:srgbClr val="FF0000"/>
                </a:solidFill>
                <a:effectLst/>
              </a:rPr>
              <a:t>/</a:t>
            </a:r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BC043491-2A3B-7CF5-8A26-3C282D8ACC50}"/>
              </a:ext>
            </a:extLst>
          </p:cNvPr>
          <p:cNvSpPr txBox="1">
            <a:spLocks/>
          </p:cNvSpPr>
          <p:nvPr/>
        </p:nvSpPr>
        <p:spPr>
          <a:xfrm>
            <a:off x="335999" y="944291"/>
            <a:ext cx="4588607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朝食は場所によって異なります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61D7EAC-7050-DE23-47CC-0ABECAC5E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0BE2D0-EFF9-8480-AAAA-9177284EC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5" y="6120000"/>
            <a:ext cx="540000" cy="540000"/>
          </a:xfrm>
          <a:prstGeom prst="rect">
            <a:avLst/>
          </a:prstGeom>
        </p:spPr>
      </p:pic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2A5285A2-3B54-A253-6810-D5E7B6FB437F}"/>
              </a:ext>
            </a:extLst>
          </p:cNvPr>
          <p:cNvSpPr txBox="1">
            <a:spLocks/>
          </p:cNvSpPr>
          <p:nvPr/>
        </p:nvSpPr>
        <p:spPr>
          <a:xfrm>
            <a:off x="335998" y="2292327"/>
            <a:ext cx="4588607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また国によって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9" name="G2_L1_08">
            <a:hlinkClick r:id="" action="ppaction://media"/>
            <a:extLst>
              <a:ext uri="{FF2B5EF4-FFF2-40B4-BE49-F238E27FC236}">
                <a16:creationId xmlns:a16="http://schemas.microsoft.com/office/drawing/2014/main" id="{32ABF335-79A5-C565-F832-B2945B9FBD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76.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269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163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10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D4A13-7EFE-4D62-AD5E-A66CF76F124A}"/>
              </a:ext>
            </a:extLst>
          </p:cNvPr>
          <p:cNvSpPr txBox="1">
            <a:spLocks/>
          </p:cNvSpPr>
          <p:nvPr/>
        </p:nvSpPr>
        <p:spPr>
          <a:xfrm>
            <a:off x="336000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Let’s take a look at some examples of </a:t>
            </a:r>
          </a:p>
          <a:p>
            <a:pPr>
              <a:lnSpc>
                <a:spcPct val="120000"/>
              </a:lnSpc>
            </a:pPr>
            <a:endParaRPr lang="en-US" altLang="ja-JP" sz="36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breakfasts from around the world.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>
            <a:hlinkClick r:id="rId4" action="ppaction://hlinksldjump"/>
            <a:extLst>
              <a:ext uri="{FF2B5EF4-FFF2-40B4-BE49-F238E27FC236}">
                <a16:creationId xmlns:a16="http://schemas.microsoft.com/office/drawing/2014/main" id="{32C8376B-CE4C-7978-A5A4-519EBC7C6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371407-E9D1-5FAC-8624-79D466160D52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1/Phrase</a:t>
            </a:r>
            <a:endParaRPr kumimoji="1"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1C8093B0-7650-6D75-E448-866C58E942E6}"/>
              </a:ext>
            </a:extLst>
          </p:cNvPr>
          <p:cNvSpPr txBox="1">
            <a:spLocks/>
          </p:cNvSpPr>
          <p:nvPr/>
        </p:nvSpPr>
        <p:spPr>
          <a:xfrm flipH="1">
            <a:off x="2790083" y="1702052"/>
            <a:ext cx="540000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5400" kern="100" dirty="0">
                <a:solidFill>
                  <a:srgbClr val="FF0000"/>
                </a:solidFill>
                <a:effectLst/>
              </a:rPr>
              <a:t>/</a:t>
            </a:r>
          </a:p>
        </p:txBody>
      </p:sp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DD1293A5-063B-9F7C-6FCE-3AE854A620D1}"/>
              </a:ext>
            </a:extLst>
          </p:cNvPr>
          <p:cNvSpPr txBox="1">
            <a:spLocks/>
          </p:cNvSpPr>
          <p:nvPr/>
        </p:nvSpPr>
        <p:spPr>
          <a:xfrm>
            <a:off x="336000" y="890270"/>
            <a:ext cx="4588607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朝食の例をいくつか見てみましょう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6DB0098-719D-9BAB-36D2-AF0F5D9A9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07" y="6120000"/>
            <a:ext cx="540000" cy="54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F103DF1-5268-88DA-6F62-B6C020C0D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5" y="6120000"/>
            <a:ext cx="540000" cy="540000"/>
          </a:xfrm>
          <a:prstGeom prst="rect">
            <a:avLst/>
          </a:prstGeom>
        </p:spPr>
      </p:pic>
      <p:sp>
        <p:nvSpPr>
          <p:cNvPr id="10" name="テキスト プレースホルダー 2">
            <a:extLst>
              <a:ext uri="{FF2B5EF4-FFF2-40B4-BE49-F238E27FC236}">
                <a16:creationId xmlns:a16="http://schemas.microsoft.com/office/drawing/2014/main" id="{BEA7F3BB-0E5C-18E2-2262-384B787B7474}"/>
              </a:ext>
            </a:extLst>
          </p:cNvPr>
          <p:cNvSpPr txBox="1">
            <a:spLocks/>
          </p:cNvSpPr>
          <p:nvPr/>
        </p:nvSpPr>
        <p:spPr>
          <a:xfrm>
            <a:off x="3060083" y="2292327"/>
            <a:ext cx="2049317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世界中から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9" name="G2_L1_09">
            <a:hlinkClick r:id="" action="ppaction://media"/>
            <a:extLst>
              <a:ext uri="{FF2B5EF4-FFF2-40B4-BE49-F238E27FC236}">
                <a16:creationId xmlns:a16="http://schemas.microsoft.com/office/drawing/2014/main" id="{40C28DE4-3922-B741-C910-C102DA0700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9.31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269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50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10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Summary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1/Summary</a:t>
            </a: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7AAE4187-A3EB-D173-C56E-DB4F9A1FC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3390"/>
      </p:ext>
    </p:extLst>
  </p:cSld>
  <p:clrMapOvr>
    <a:masterClrMapping/>
  </p:clrMapOvr>
  <p:transition advClick="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0635272-4DD2-86D5-BD32-4C24483624E2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1/Summary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3E4123CC-CAB2-3647-50AB-513D12A8A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18 トラック 18">
            <a:hlinkClick r:id="" action="ppaction://media"/>
            <a:extLst>
              <a:ext uri="{FF2B5EF4-FFF2-40B4-BE49-F238E27FC236}">
                <a16:creationId xmlns:a16="http://schemas.microsoft.com/office/drawing/2014/main" id="{39AB89CD-7F45-74D2-B2F0-874FB90045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1" end="1550.9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70155B9-9C84-5953-DA60-782794227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447" y="868693"/>
            <a:ext cx="6920553" cy="47426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19C5524-4E01-2546-907A-BADA05540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867" y="868693"/>
            <a:ext cx="3772686" cy="474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06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>
            <a:extLst>
              <a:ext uri="{FF2B5EF4-FFF2-40B4-BE49-F238E27FC236}">
                <a16:creationId xmlns:a16="http://schemas.microsoft.com/office/drawing/2014/main" id="{82834B3C-44EA-8C1A-839B-F846067D93B9}"/>
              </a:ext>
            </a:extLst>
          </p:cNvPr>
          <p:cNvSpPr txBox="1">
            <a:spLocks/>
          </p:cNvSpPr>
          <p:nvPr/>
        </p:nvSpPr>
        <p:spPr>
          <a:xfrm>
            <a:off x="335999" y="360000"/>
            <a:ext cx="11520000" cy="576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Times New Roman" panose="02020603050405020304" pitchFamily="18" charset="0"/>
              </a:rPr>
              <a:t>Breakfast is important.  It gives us energy for the day.  Some people have a simple breakfast when they are busy.  Breakfast is different from place to place and (from) country to country.  Wherever you go, you can enjoy a local breakfast with food that is grown locally.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0635272-4DD2-86D5-BD32-4C24483624E2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1/Summary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3E4123CC-CAB2-3647-50AB-513D12A8A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4" name="18 トラック 18">
            <a:hlinkClick r:id="" action="ppaction://media"/>
            <a:extLst>
              <a:ext uri="{FF2B5EF4-FFF2-40B4-BE49-F238E27FC236}">
                <a16:creationId xmlns:a16="http://schemas.microsoft.com/office/drawing/2014/main" id="{2071697B-B217-3258-2D0F-4C3A785C6E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1" end="1550.937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999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483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1/Introduction/Keywords</a:t>
            </a:r>
            <a:endParaRPr lang="ja-JP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2334036C-2F5F-96FD-2EF5-B5F8B8C3FA0F}"/>
              </a:ext>
            </a:extLst>
          </p:cNvPr>
          <p:cNvSpPr txBox="1">
            <a:spLocks/>
          </p:cNvSpPr>
          <p:nvPr/>
        </p:nvSpPr>
        <p:spPr>
          <a:xfrm>
            <a:off x="336000" y="1222643"/>
            <a:ext cx="11520000" cy="4897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Do you think that many Japanese still have rice and miso soup for breakfast?  You might prefer bread for breakfast.  This picture shows a French breakfast at a cafe.  When you go abroad, you will find that each country has its own styles and customs for breakfast.  Breakfast is a part of each country’s culture.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78DBB8-150A-3482-DF8A-62326A034C9D}"/>
              </a:ext>
            </a:extLst>
          </p:cNvPr>
          <p:cNvSpPr txBox="1"/>
          <p:nvPr/>
        </p:nvSpPr>
        <p:spPr>
          <a:xfrm>
            <a:off x="763816" y="637871"/>
            <a:ext cx="2431447" cy="584775"/>
          </a:xfrm>
          <a:prstGeom prst="rect">
            <a:avLst/>
          </a:prstGeom>
          <a:solidFill>
            <a:srgbClr val="F081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breakfast</a:t>
            </a:r>
            <a:endParaRPr kumimoji="1" lang="ja-JP" altLang="en-US" sz="3200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11BAD2-9156-384C-1FAA-70CE2559B626}"/>
              </a:ext>
            </a:extLst>
          </p:cNvPr>
          <p:cNvSpPr txBox="1"/>
          <p:nvPr/>
        </p:nvSpPr>
        <p:spPr>
          <a:xfrm>
            <a:off x="3486468" y="637870"/>
            <a:ext cx="2431447" cy="584775"/>
          </a:xfrm>
          <a:prstGeom prst="rect">
            <a:avLst/>
          </a:prstGeom>
          <a:solidFill>
            <a:srgbClr val="F0812A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style</a:t>
            </a:r>
            <a:endParaRPr kumimoji="1" lang="ja-JP" altLang="en-US" sz="3200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A43B53-1182-9468-49F5-6ABE3310B992}"/>
              </a:ext>
            </a:extLst>
          </p:cNvPr>
          <p:cNvSpPr txBox="1"/>
          <p:nvPr/>
        </p:nvSpPr>
        <p:spPr>
          <a:xfrm>
            <a:off x="6203465" y="637869"/>
            <a:ext cx="2431447" cy="584775"/>
          </a:xfrm>
          <a:prstGeom prst="rect">
            <a:avLst/>
          </a:prstGeom>
          <a:solidFill>
            <a:srgbClr val="F081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custom</a:t>
            </a:r>
            <a:endParaRPr kumimoji="1" lang="ja-JP" altLang="en-US" sz="3200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B83A36-3A21-C427-1579-72479E8A1166}"/>
              </a:ext>
            </a:extLst>
          </p:cNvPr>
          <p:cNvSpPr txBox="1"/>
          <p:nvPr/>
        </p:nvSpPr>
        <p:spPr>
          <a:xfrm>
            <a:off x="8920462" y="637868"/>
            <a:ext cx="2431447" cy="584775"/>
          </a:xfrm>
          <a:prstGeom prst="rect">
            <a:avLst/>
          </a:prstGeom>
          <a:solidFill>
            <a:srgbClr val="F0812A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culture</a:t>
            </a:r>
            <a:endParaRPr kumimoji="1" lang="ja-JP" altLang="en-US" sz="3200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1C0A3CCF-BF7A-F117-595E-B2310FE1E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2C6E61C-F370-1463-0C2A-CA59F02FD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3" y="6120000"/>
            <a:ext cx="540000" cy="540000"/>
          </a:xfrm>
          <a:prstGeom prst="rect">
            <a:avLst/>
          </a:prstGeom>
        </p:spPr>
      </p:pic>
      <p:pic>
        <p:nvPicPr>
          <p:cNvPr id="5" name="07 トラック 7">
            <a:hlinkClick r:id="" action="ppaction://media"/>
            <a:extLst>
              <a:ext uri="{FF2B5EF4-FFF2-40B4-BE49-F238E27FC236}">
                <a16:creationId xmlns:a16="http://schemas.microsoft.com/office/drawing/2014/main" id="{327E47D8-DEFE-D178-7E75-CA08100D53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5" end="1426.812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930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True or False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1/True or False</a:t>
            </a: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B0707B57-9B46-6373-4397-537EE87B0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37797"/>
      </p:ext>
    </p:extLst>
  </p:cSld>
  <p:clrMapOvr>
    <a:masterClrMapping/>
  </p:clrMapOvr>
  <p:transition advClick="0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プレースホルダー 2">
            <a:extLst>
              <a:ext uri="{FF2B5EF4-FFF2-40B4-BE49-F238E27FC236}">
                <a16:creationId xmlns:a16="http://schemas.microsoft.com/office/drawing/2014/main" id="{61657182-4292-6FCA-6553-3266347CE50D}"/>
              </a:ext>
            </a:extLst>
          </p:cNvPr>
          <p:cNvSpPr txBox="1">
            <a:spLocks/>
          </p:cNvSpPr>
          <p:nvPr/>
        </p:nvSpPr>
        <p:spPr>
          <a:xfrm>
            <a:off x="367942" y="5486186"/>
            <a:ext cx="3793092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4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Answer</a:t>
            </a:r>
            <a:r>
              <a:rPr lang="ja-JP" altLang="en-US" sz="4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（      ）</a:t>
            </a:r>
            <a:endParaRPr lang="en-US" altLang="ja-JP" sz="4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7345650-3945-3061-5B54-23608344220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1/True or False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A06A0C67-DE78-8B3E-C568-122522A76F6E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2848303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True or False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①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54435D9C-8D3C-9EA1-AA6E-CDAF808AF2B7}"/>
              </a:ext>
            </a:extLst>
          </p:cNvPr>
          <p:cNvSpPr txBox="1">
            <a:spLocks/>
          </p:cNvSpPr>
          <p:nvPr/>
        </p:nvSpPr>
        <p:spPr>
          <a:xfrm>
            <a:off x="2737669" y="5486186"/>
            <a:ext cx="850373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4000" kern="100" dirty="0">
                <a:solidFill>
                  <a:srgbClr val="FF0000"/>
                </a:solidFill>
                <a:effectLst/>
              </a:rPr>
              <a:t>T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BB2FBB1-AC0F-1E15-EF74-2EC378EB0D2F}"/>
              </a:ext>
            </a:extLst>
          </p:cNvPr>
          <p:cNvSpPr txBox="1">
            <a:spLocks/>
          </p:cNvSpPr>
          <p:nvPr/>
        </p:nvSpPr>
        <p:spPr>
          <a:xfrm>
            <a:off x="367942" y="1080000"/>
            <a:ext cx="11520000" cy="504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Some people only drink a smoothie or juice for breakfast because they are busy in the morning. 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93702B38-B881-3F2B-FD46-522D0AA86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47DE5F-05D2-9DF4-BC8E-6688E62E1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3" y="6120000"/>
            <a:ext cx="540000" cy="54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262F5A-DB76-428A-A7EC-4D18C5889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3" name="19 トラック 19">
            <a:hlinkClick r:id="" action="ppaction://media"/>
            <a:extLst>
              <a:ext uri="{FF2B5EF4-FFF2-40B4-BE49-F238E27FC236}">
                <a16:creationId xmlns:a16="http://schemas.microsoft.com/office/drawing/2014/main" id="{CCCE9FAF-B44C-9C0D-22DF-78174A5E57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9" end="16930.81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796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0658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5F065952-9CEE-31AB-4BC0-10A058E7D215}"/>
              </a:ext>
            </a:extLst>
          </p:cNvPr>
          <p:cNvSpPr txBox="1">
            <a:spLocks/>
          </p:cNvSpPr>
          <p:nvPr/>
        </p:nvSpPr>
        <p:spPr>
          <a:xfrm>
            <a:off x="367942" y="5486186"/>
            <a:ext cx="3793092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4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Answer</a:t>
            </a:r>
            <a:r>
              <a:rPr lang="ja-JP" altLang="en-US" sz="4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（      ）</a:t>
            </a:r>
            <a:endParaRPr lang="en-US" altLang="ja-JP" sz="4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7345650-3945-3061-5B54-23608344220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1/True or False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A06A0C67-DE78-8B3E-C568-122522A76F6E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3092521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True or False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②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54435D9C-8D3C-9EA1-AA6E-CDAF808AF2B7}"/>
              </a:ext>
            </a:extLst>
          </p:cNvPr>
          <p:cNvSpPr txBox="1">
            <a:spLocks/>
          </p:cNvSpPr>
          <p:nvPr/>
        </p:nvSpPr>
        <p:spPr>
          <a:xfrm>
            <a:off x="2716517" y="5486186"/>
            <a:ext cx="850373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4000" kern="100" dirty="0">
                <a:solidFill>
                  <a:srgbClr val="FF0000"/>
                </a:solidFill>
                <a:effectLst/>
              </a:rPr>
              <a:t>F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BB2FBB1-AC0F-1E15-EF74-2EC378EB0D2F}"/>
              </a:ext>
            </a:extLst>
          </p:cNvPr>
          <p:cNvSpPr txBox="1">
            <a:spLocks/>
          </p:cNvSpPr>
          <p:nvPr/>
        </p:nvSpPr>
        <p:spPr>
          <a:xfrm>
            <a:off x="336000" y="1080000"/>
            <a:ext cx="11520000" cy="50399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When you visit a coastal resort, you’ll be served wild plants and mushrooms.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142E3BAB-49B4-15BB-2475-27CB68BAD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FAD7343-30DB-B88B-1F6D-7EFB45A83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3" y="6120000"/>
            <a:ext cx="540000" cy="54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761093E-3AB4-867E-64D6-6E7701EB56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6" name="19 トラック 19">
            <a:hlinkClick r:id="" action="ppaction://media"/>
            <a:extLst>
              <a:ext uri="{FF2B5EF4-FFF2-40B4-BE49-F238E27FC236}">
                <a16:creationId xmlns:a16="http://schemas.microsoft.com/office/drawing/2014/main" id="{8C2B747E-A8DC-A32F-5AF8-10F3F19FB4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42" end="7525.81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796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3023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2">
            <a:extLst>
              <a:ext uri="{FF2B5EF4-FFF2-40B4-BE49-F238E27FC236}">
                <a16:creationId xmlns:a16="http://schemas.microsoft.com/office/drawing/2014/main" id="{130535DF-4AC1-06F4-C94C-607372F2F68F}"/>
              </a:ext>
            </a:extLst>
          </p:cNvPr>
          <p:cNvSpPr txBox="1">
            <a:spLocks/>
          </p:cNvSpPr>
          <p:nvPr/>
        </p:nvSpPr>
        <p:spPr>
          <a:xfrm>
            <a:off x="367942" y="5486186"/>
            <a:ext cx="3793092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4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Answer</a:t>
            </a:r>
            <a:r>
              <a:rPr lang="ja-JP" altLang="en-US" sz="4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（      ）</a:t>
            </a:r>
            <a:endParaRPr lang="en-US" altLang="ja-JP" sz="40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7345650-3945-3061-5B54-23608344220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1/True or False</a:t>
            </a: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54435D9C-8D3C-9EA1-AA6E-CDAF808AF2B7}"/>
              </a:ext>
            </a:extLst>
          </p:cNvPr>
          <p:cNvSpPr txBox="1">
            <a:spLocks/>
          </p:cNvSpPr>
          <p:nvPr/>
        </p:nvSpPr>
        <p:spPr>
          <a:xfrm>
            <a:off x="2747339" y="5484154"/>
            <a:ext cx="850373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4000" kern="100" dirty="0">
                <a:solidFill>
                  <a:srgbClr val="FF0000"/>
                </a:solidFill>
                <a:effectLst/>
              </a:rPr>
              <a:t>F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BB2FBB1-AC0F-1E15-EF74-2EC378EB0D2F}"/>
              </a:ext>
            </a:extLst>
          </p:cNvPr>
          <p:cNvSpPr txBox="1">
            <a:spLocks/>
          </p:cNvSpPr>
          <p:nvPr/>
        </p:nvSpPr>
        <p:spPr>
          <a:xfrm>
            <a:off x="336000" y="1080000"/>
            <a:ext cx="11520000" cy="5040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Breakfast is the same everywhere. 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49B1BA8E-E3D5-D4C1-7AD5-922D213CBB87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3041151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True or False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③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3" name="図 2">
            <a:hlinkClick r:id="rId4" action="ppaction://hlinksldjump"/>
            <a:extLst>
              <a:ext uri="{FF2B5EF4-FFF2-40B4-BE49-F238E27FC236}">
                <a16:creationId xmlns:a16="http://schemas.microsoft.com/office/drawing/2014/main" id="{132E3F92-9BBA-F0D6-27C7-F6CDD03B5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0139CC9-85D4-BB6D-31B0-31E48E21E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3" y="6120000"/>
            <a:ext cx="540000" cy="54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3A6299B-952A-DBC4-74DE-96A8592EB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6" name="19 トラック 19">
            <a:hlinkClick r:id="" action="ppaction://media"/>
            <a:extLst>
              <a:ext uri="{FF2B5EF4-FFF2-40B4-BE49-F238E27FC236}">
                <a16:creationId xmlns:a16="http://schemas.microsoft.com/office/drawing/2014/main" id="{4167D4A9-CFB6-893F-2056-BFC1DC0BB3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75" end="1489.81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796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7932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2162228" y="2924493"/>
            <a:ext cx="7867544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Check Your Understanding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1/Check Your Understanding</a:t>
            </a: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17C9C7BC-B78B-CEFA-D654-70DAD928F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83074"/>
      </p:ext>
    </p:extLst>
  </p:cSld>
  <p:clrMapOvr>
    <a:masterClrMapping/>
  </p:clrMapOvr>
  <p:transition advClick="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54435D9C-8D3C-9EA1-AA6E-CDAF808AF2B7}"/>
              </a:ext>
            </a:extLst>
          </p:cNvPr>
          <p:cNvSpPr txBox="1">
            <a:spLocks/>
          </p:cNvSpPr>
          <p:nvPr/>
        </p:nvSpPr>
        <p:spPr>
          <a:xfrm>
            <a:off x="336000" y="2589381"/>
            <a:ext cx="11520000" cy="16792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No, it isn’t.  Breakfast differs from place to</a:t>
            </a:r>
          </a:p>
          <a:p>
            <a:pPr marL="715963" indent="-715963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place (and from country to country).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BB2FBB1-AC0F-1E15-EF74-2EC378EB0D2F}"/>
              </a:ext>
            </a:extLst>
          </p:cNvPr>
          <p:cNvSpPr txBox="1">
            <a:spLocks/>
          </p:cNvSpPr>
          <p:nvPr/>
        </p:nvSpPr>
        <p:spPr>
          <a:xfrm>
            <a:off x="336000" y="1080000"/>
            <a:ext cx="11520000" cy="50399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Is breakfast the same everywhere?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49B1BA8E-E3D5-D4C1-7AD5-922D213CBB87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7940842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ペアになって，本文の内容について質問しあいましょう． ①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3C90F75-DC24-78E7-06C9-5DFECA75CE70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1/Check Your Understanding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22221FB1-62CE-84A4-29B2-509F4BEE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D4C072E-6FDA-4191-68FF-9C33F5B14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7" name="21 トラック 21">
            <a:hlinkClick r:id="" action="ppaction://media"/>
            <a:extLst>
              <a:ext uri="{FF2B5EF4-FFF2-40B4-BE49-F238E27FC236}">
                <a16:creationId xmlns:a16="http://schemas.microsoft.com/office/drawing/2014/main" id="{05CA165E-6B9B-3B17-1350-EA510BD1B2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7" end="24763.1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999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2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54435D9C-8D3C-9EA1-AA6E-CDAF808AF2B7}"/>
              </a:ext>
            </a:extLst>
          </p:cNvPr>
          <p:cNvSpPr txBox="1">
            <a:spLocks/>
          </p:cNvSpPr>
          <p:nvPr/>
        </p:nvSpPr>
        <p:spPr>
          <a:xfrm>
            <a:off x="336000" y="3071864"/>
            <a:ext cx="11520000" cy="7142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They only drink a smoothie or juice.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BB2FBB1-AC0F-1E15-EF74-2EC378EB0D2F}"/>
              </a:ext>
            </a:extLst>
          </p:cNvPr>
          <p:cNvSpPr txBox="1">
            <a:spLocks/>
          </p:cNvSpPr>
          <p:nvPr/>
        </p:nvSpPr>
        <p:spPr>
          <a:xfrm>
            <a:off x="336000" y="1080000"/>
            <a:ext cx="11520000" cy="50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What do some people have for breakfast when they are busy in the morning?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3C90F75-DC24-78E7-06C9-5DFECA75CE70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1/Check Your Understanding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8B75FBA9-D5F9-C898-8EA6-BFC86B344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C4B66F62-8B99-1130-7EB0-A8D3A8D06DC8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7969718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ペアになって，本文の内容について質問しあいましょう． ②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C3EA84A-1E2C-AA3D-3C33-2681A4174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2" name="21 トラック 21">
            <a:hlinkClick r:id="" action="ppaction://media"/>
            <a:extLst>
              <a:ext uri="{FF2B5EF4-FFF2-40B4-BE49-F238E27FC236}">
                <a16:creationId xmlns:a16="http://schemas.microsoft.com/office/drawing/2014/main" id="{07FC322A-2B85-8B77-BE9F-455769C1AE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1" end="13452.1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999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983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54435D9C-8D3C-9EA1-AA6E-CDAF808AF2B7}"/>
              </a:ext>
            </a:extLst>
          </p:cNvPr>
          <p:cNvSpPr txBox="1">
            <a:spLocks/>
          </p:cNvSpPr>
          <p:nvPr/>
        </p:nvSpPr>
        <p:spPr>
          <a:xfrm>
            <a:off x="336000" y="2648109"/>
            <a:ext cx="11520000" cy="15617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We can enjoy delicious wild plants and</a:t>
            </a:r>
          </a:p>
          <a:p>
            <a:pPr marL="715963" indent="-715963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mushrooms.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BB2FBB1-AC0F-1E15-EF74-2EC378EB0D2F}"/>
              </a:ext>
            </a:extLst>
          </p:cNvPr>
          <p:cNvSpPr txBox="1">
            <a:spLocks/>
          </p:cNvSpPr>
          <p:nvPr/>
        </p:nvSpPr>
        <p:spPr>
          <a:xfrm>
            <a:off x="336000" y="1080000"/>
            <a:ext cx="11520000" cy="504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What can you enjoy for breakfast when staying at a mountain resort?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3C90F75-DC24-78E7-06C9-5DFECA75CE70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1/Check Your Understanding</a:t>
            </a:r>
          </a:p>
        </p:txBody>
      </p:sp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75991D3E-B72D-C957-E1AD-DC48339F9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sp>
        <p:nvSpPr>
          <p:cNvPr id="6" name="テキスト プレースホルダー 2">
            <a:extLst>
              <a:ext uri="{FF2B5EF4-FFF2-40B4-BE49-F238E27FC236}">
                <a16:creationId xmlns:a16="http://schemas.microsoft.com/office/drawing/2014/main" id="{7F2C1274-24F5-C6EB-5216-1252E3A824B0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7931217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ペアになって，本文の内容について質問しあいましょう． ③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7434DAF-0CB5-A485-50C3-3085D951F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2" name="21 トラック 21">
            <a:hlinkClick r:id="" action="ppaction://media"/>
            <a:extLst>
              <a:ext uri="{FF2B5EF4-FFF2-40B4-BE49-F238E27FC236}">
                <a16:creationId xmlns:a16="http://schemas.microsoft.com/office/drawing/2014/main" id="{8E5CFFE6-5719-0D34-DDCD-28DDF893E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05" end="1437.1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1999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3513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2162228" y="2924493"/>
            <a:ext cx="7867544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Review the Contents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1/Review the Contents</a:t>
            </a: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F6F11BF1-44A5-6E82-0FC4-99C0E1BEF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20938"/>
      </p:ext>
    </p:extLst>
  </p:cSld>
  <p:clrMapOvr>
    <a:masterClrMapping/>
  </p:clrMapOvr>
  <p:transition advClick="0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49B1BA8E-E3D5-D4C1-7AD5-922D213CBB87}"/>
              </a:ext>
            </a:extLst>
          </p:cNvPr>
          <p:cNvSpPr txBox="1">
            <a:spLocks/>
          </p:cNvSpPr>
          <p:nvPr/>
        </p:nvSpPr>
        <p:spPr>
          <a:xfrm>
            <a:off x="0" y="359999"/>
            <a:ext cx="10068674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本文の内容に合うように，かっこの中に適当な語を入れて読みましょう．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①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3ABD1F-77BF-E221-2822-2EF8494EDC6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1/Review the Contents</a:t>
            </a:r>
          </a:p>
        </p:txBody>
      </p:sp>
      <p:pic>
        <p:nvPicPr>
          <p:cNvPr id="6" name="22 トラック 22">
            <a:hlinkClick r:id="" action="ppaction://media"/>
            <a:extLst>
              <a:ext uri="{FF2B5EF4-FFF2-40B4-BE49-F238E27FC236}">
                <a16:creationId xmlns:a16="http://schemas.microsoft.com/office/drawing/2014/main" id="{B7147B4C-B469-1159-E907-A343A47E5A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2" end="16798.12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1956576A-4C97-EDD8-6113-5358E8498BFD}"/>
              </a:ext>
            </a:extLst>
          </p:cNvPr>
          <p:cNvSpPr txBox="1">
            <a:spLocks/>
          </p:cNvSpPr>
          <p:nvPr/>
        </p:nvSpPr>
        <p:spPr>
          <a:xfrm>
            <a:off x="336000" y="1079999"/>
            <a:ext cx="11520000" cy="5040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Breakfast is the </a:t>
            </a: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（                 ） </a:t>
            </a: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of energy for an active day.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テキスト プレースホルダー 2">
            <a:extLst>
              <a:ext uri="{FF2B5EF4-FFF2-40B4-BE49-F238E27FC236}">
                <a16:creationId xmlns:a16="http://schemas.microsoft.com/office/drawing/2014/main" id="{62C5426B-D5CC-392C-9A62-77757CA30205}"/>
              </a:ext>
            </a:extLst>
          </p:cNvPr>
          <p:cNvSpPr txBox="1">
            <a:spLocks/>
          </p:cNvSpPr>
          <p:nvPr/>
        </p:nvSpPr>
        <p:spPr>
          <a:xfrm>
            <a:off x="4936771" y="1137025"/>
            <a:ext cx="2001750" cy="7064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source</a:t>
            </a:r>
          </a:p>
        </p:txBody>
      </p:sp>
      <p:pic>
        <p:nvPicPr>
          <p:cNvPr id="9" name="図 8">
            <a:hlinkClick r:id="rId5" action="ppaction://hlinksldjump"/>
            <a:extLst>
              <a:ext uri="{FF2B5EF4-FFF2-40B4-BE49-F238E27FC236}">
                <a16:creationId xmlns:a16="http://schemas.microsoft.com/office/drawing/2014/main" id="{01645F44-A764-A805-6A6F-34AB6E6ED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1FF48CA-AC10-A9B7-17D1-C096E010A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040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Introduction/Warm-up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3313802" y="2924493"/>
            <a:ext cx="5564395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Warm-up</a:t>
            </a:r>
            <a:endParaRPr kumimoji="1" lang="ja-JP" altLang="en-US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" name="図 1">
            <a:hlinkClick r:id="rId2" action="ppaction://hlinksldjump"/>
            <a:extLst>
              <a:ext uri="{FF2B5EF4-FFF2-40B4-BE49-F238E27FC236}">
                <a16:creationId xmlns:a16="http://schemas.microsoft.com/office/drawing/2014/main" id="{DB46CB84-25EB-96CA-7149-C186E2A13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6563"/>
      </p:ext>
    </p:extLst>
  </p:cSld>
  <p:clrMapOvr>
    <a:masterClrMapping/>
  </p:clrMapOvr>
  <p:transition advClick="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3ABD1F-77BF-E221-2822-2EF8494EDC6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1/Review the Contents</a:t>
            </a:r>
          </a:p>
        </p:txBody>
      </p:sp>
      <p:pic>
        <p:nvPicPr>
          <p:cNvPr id="6" name="22 トラック 22">
            <a:hlinkClick r:id="" action="ppaction://media"/>
            <a:extLst>
              <a:ext uri="{FF2B5EF4-FFF2-40B4-BE49-F238E27FC236}">
                <a16:creationId xmlns:a16="http://schemas.microsoft.com/office/drawing/2014/main" id="{B7147B4C-B469-1159-E907-A343A47E5A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97" end="10102.12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1956576A-4C97-EDD8-6113-5358E8498BFD}"/>
              </a:ext>
            </a:extLst>
          </p:cNvPr>
          <p:cNvSpPr txBox="1">
            <a:spLocks/>
          </p:cNvSpPr>
          <p:nvPr/>
        </p:nvSpPr>
        <p:spPr>
          <a:xfrm>
            <a:off x="336000" y="1079999"/>
            <a:ext cx="11520000" cy="5040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Breakfast means something </a:t>
            </a: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（                    ） </a:t>
            </a: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when we travel.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テキスト プレースホルダー 2">
            <a:extLst>
              <a:ext uri="{FF2B5EF4-FFF2-40B4-BE49-F238E27FC236}">
                <a16:creationId xmlns:a16="http://schemas.microsoft.com/office/drawing/2014/main" id="{62C5426B-D5CC-392C-9A62-77757CA30205}"/>
              </a:ext>
            </a:extLst>
          </p:cNvPr>
          <p:cNvSpPr txBox="1">
            <a:spLocks/>
          </p:cNvSpPr>
          <p:nvPr/>
        </p:nvSpPr>
        <p:spPr>
          <a:xfrm>
            <a:off x="7816128" y="1137674"/>
            <a:ext cx="2027164" cy="7064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special</a:t>
            </a:r>
          </a:p>
        </p:txBody>
      </p:sp>
      <p:pic>
        <p:nvPicPr>
          <p:cNvPr id="9" name="図 8">
            <a:hlinkClick r:id="rId5" action="ppaction://hlinksldjump"/>
            <a:extLst>
              <a:ext uri="{FF2B5EF4-FFF2-40B4-BE49-F238E27FC236}">
                <a16:creationId xmlns:a16="http://schemas.microsoft.com/office/drawing/2014/main" id="{01645F44-A764-A805-6A6F-34AB6E6ED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1FF48CA-AC10-A9B7-17D1-C096E010A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3B3B9C6-79C2-4DBD-ADAA-08527BF90090}"/>
              </a:ext>
            </a:extLst>
          </p:cNvPr>
          <p:cNvSpPr txBox="1">
            <a:spLocks/>
          </p:cNvSpPr>
          <p:nvPr/>
        </p:nvSpPr>
        <p:spPr>
          <a:xfrm>
            <a:off x="0" y="359999"/>
            <a:ext cx="10068674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本文の内容に合うように，かっこの中に適当な語を入れて読みましょう．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②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97925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3ABD1F-77BF-E221-2822-2EF8494EDC64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1/Review the Contents</a:t>
            </a:r>
          </a:p>
        </p:txBody>
      </p:sp>
      <p:pic>
        <p:nvPicPr>
          <p:cNvPr id="6" name="22 トラック 22">
            <a:hlinkClick r:id="" action="ppaction://media"/>
            <a:extLst>
              <a:ext uri="{FF2B5EF4-FFF2-40B4-BE49-F238E27FC236}">
                <a16:creationId xmlns:a16="http://schemas.microsoft.com/office/drawing/2014/main" id="{B7147B4C-B469-1159-E907-A343A47E5A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77" end="1572.125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1956576A-4C97-EDD8-6113-5358E8498BFD}"/>
              </a:ext>
            </a:extLst>
          </p:cNvPr>
          <p:cNvSpPr txBox="1">
            <a:spLocks/>
          </p:cNvSpPr>
          <p:nvPr/>
        </p:nvSpPr>
        <p:spPr>
          <a:xfrm>
            <a:off x="336000" y="1079999"/>
            <a:ext cx="11520000" cy="50400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You can eat fish or</a:t>
            </a:r>
            <a:r>
              <a:rPr lang="ja-JP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（                       ） </a:t>
            </a: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when you are staying at a coastal resort.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テキスト プレースホルダー 2">
            <a:extLst>
              <a:ext uri="{FF2B5EF4-FFF2-40B4-BE49-F238E27FC236}">
                <a16:creationId xmlns:a16="http://schemas.microsoft.com/office/drawing/2014/main" id="{62C5426B-D5CC-392C-9A62-77757CA30205}"/>
              </a:ext>
            </a:extLst>
          </p:cNvPr>
          <p:cNvSpPr txBox="1">
            <a:spLocks/>
          </p:cNvSpPr>
          <p:nvPr/>
        </p:nvSpPr>
        <p:spPr>
          <a:xfrm>
            <a:off x="5645684" y="1135757"/>
            <a:ext cx="2376488" cy="7064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seafood</a:t>
            </a:r>
          </a:p>
        </p:txBody>
      </p:sp>
      <p:pic>
        <p:nvPicPr>
          <p:cNvPr id="9" name="図 8">
            <a:hlinkClick r:id="rId5" action="ppaction://hlinksldjump"/>
            <a:extLst>
              <a:ext uri="{FF2B5EF4-FFF2-40B4-BE49-F238E27FC236}">
                <a16:creationId xmlns:a16="http://schemas.microsoft.com/office/drawing/2014/main" id="{01645F44-A764-A805-6A6F-34AB6E6ED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1FF48CA-AC10-A9B7-17D1-C096E010A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7E5D70F-A31A-07C7-2ED6-199C972EE720}"/>
              </a:ext>
            </a:extLst>
          </p:cNvPr>
          <p:cNvSpPr txBox="1">
            <a:spLocks/>
          </p:cNvSpPr>
          <p:nvPr/>
        </p:nvSpPr>
        <p:spPr>
          <a:xfrm>
            <a:off x="0" y="359999"/>
            <a:ext cx="10068674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本文の内容に合うように，かっこの中に適当な語を入れて読みましょう．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③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390714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6529182-2819-5859-1FD1-801D7CBF85AD}"/>
              </a:ext>
            </a:extLst>
          </p:cNvPr>
          <p:cNvSpPr/>
          <p:nvPr/>
        </p:nvSpPr>
        <p:spPr>
          <a:xfrm>
            <a:off x="2162228" y="2924493"/>
            <a:ext cx="7867544" cy="1009014"/>
          </a:xfrm>
          <a:prstGeom prst="roundRect">
            <a:avLst/>
          </a:prstGeom>
          <a:solidFill>
            <a:srgbClr val="587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Paragraph </a:t>
            </a:r>
            <a:r>
              <a:rPr lang="en-US" altLang="ja-JP" sz="4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Chart</a:t>
            </a:r>
            <a:endParaRPr kumimoji="1" lang="en-US" altLang="ja-JP" sz="4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1/Paragraph 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Chart</a:t>
            </a:r>
            <a:endParaRPr kumimoji="1" lang="en-US" altLang="ja-JP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F6F11BF1-44A5-6E82-0FC4-99C0E1BEF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10624"/>
      </p:ext>
    </p:extLst>
  </p:cSld>
  <p:clrMapOvr>
    <a:masterClrMapping/>
  </p:clrMapOvr>
  <p:transition advClick="0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33737289-430A-5156-A2CC-7779502636F8}"/>
              </a:ext>
            </a:extLst>
          </p:cNvPr>
          <p:cNvSpPr txBox="1">
            <a:spLocks/>
          </p:cNvSpPr>
          <p:nvPr/>
        </p:nvSpPr>
        <p:spPr>
          <a:xfrm>
            <a:off x="709638" y="576306"/>
            <a:ext cx="11169813" cy="608369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r>
              <a:rPr lang="en-US" altLang="ja-JP" sz="3200" dirty="0"/>
              <a:t>Breakfast is our (                       ) for an active day. </a:t>
            </a:r>
          </a:p>
          <a:p>
            <a:endParaRPr lang="en-US" altLang="ja-JP" sz="3200" dirty="0"/>
          </a:p>
          <a:p>
            <a:r>
              <a:rPr lang="ja-JP" altLang="en-US" sz="3200" dirty="0"/>
              <a:t>　</a:t>
            </a:r>
            <a:r>
              <a:rPr lang="en-US" altLang="ja-JP" sz="3200" dirty="0"/>
              <a:t>Breakfast differs from place to place.</a:t>
            </a:r>
          </a:p>
          <a:p>
            <a:endParaRPr lang="en-US" altLang="ja-JP" sz="3200" dirty="0"/>
          </a:p>
          <a:p>
            <a:endParaRPr lang="en-US" altLang="ja-JP" sz="3200" dirty="0"/>
          </a:p>
          <a:p>
            <a:r>
              <a:rPr lang="en-US" altLang="ja-JP" sz="3200" dirty="0"/>
              <a:t> </a:t>
            </a:r>
            <a:r>
              <a:rPr lang="ja-JP" altLang="en-US" sz="3200" dirty="0"/>
              <a:t>　　　・</a:t>
            </a:r>
            <a:r>
              <a:rPr lang="en-US" altLang="ja-JP" sz="3200" dirty="0"/>
              <a:t>At a coastal resort, </a:t>
            </a:r>
          </a:p>
          <a:p>
            <a:r>
              <a:rPr lang="ja-JP" altLang="en-US" sz="3200" dirty="0"/>
              <a:t>　　　　　　</a:t>
            </a:r>
            <a:r>
              <a:rPr lang="en-US" altLang="ja-JP" sz="3200" dirty="0"/>
              <a:t>we can eat (</a:t>
            </a:r>
            <a:r>
              <a:rPr lang="ja-JP" altLang="en-US" sz="3200" dirty="0"/>
              <a:t>　　　 </a:t>
            </a:r>
            <a:r>
              <a:rPr lang="en-US" altLang="ja-JP" sz="3200" dirty="0"/>
              <a:t>) or (             ).</a:t>
            </a:r>
          </a:p>
          <a:p>
            <a:endParaRPr lang="en-US" altLang="ja-JP" sz="3200" dirty="0"/>
          </a:p>
          <a:p>
            <a:r>
              <a:rPr lang="en-US" altLang="ja-JP" sz="3200" dirty="0"/>
              <a:t> </a:t>
            </a:r>
            <a:r>
              <a:rPr lang="ja-JP" altLang="en-US" sz="3200" dirty="0"/>
              <a:t>　　　・</a:t>
            </a:r>
            <a:r>
              <a:rPr lang="en-US" altLang="ja-JP" sz="3200" dirty="0"/>
              <a:t>At a mountain resort, </a:t>
            </a:r>
          </a:p>
          <a:p>
            <a:r>
              <a:rPr lang="ja-JP" altLang="en-US" sz="3200" dirty="0"/>
              <a:t>　　　　　　</a:t>
            </a:r>
            <a:r>
              <a:rPr lang="en-US" altLang="ja-JP" sz="3200" dirty="0"/>
              <a:t>we can eat wild (           ) and (                  ).</a:t>
            </a:r>
            <a:endParaRPr lang="ja-JP" altLang="ja-JP" sz="32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FE06EE6-BA29-B506-9653-98515796AFAA}"/>
              </a:ext>
            </a:extLst>
          </p:cNvPr>
          <p:cNvSpPr txBox="1"/>
          <p:nvPr/>
        </p:nvSpPr>
        <p:spPr>
          <a:xfrm>
            <a:off x="5617172" y="4495719"/>
            <a:ext cx="157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plants</a:t>
            </a:r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EE1CF47-930D-1518-4B61-25B47BCA4656}"/>
              </a:ext>
            </a:extLst>
          </p:cNvPr>
          <p:cNvSpPr txBox="1"/>
          <p:nvPr/>
        </p:nvSpPr>
        <p:spPr>
          <a:xfrm>
            <a:off x="6513237" y="3168696"/>
            <a:ext cx="192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seafood</a:t>
            </a:r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50E404C-4C41-6177-EC8F-25EE7E7090DC}"/>
              </a:ext>
            </a:extLst>
          </p:cNvPr>
          <p:cNvSpPr txBox="1"/>
          <p:nvPr/>
        </p:nvSpPr>
        <p:spPr>
          <a:xfrm>
            <a:off x="4642033" y="3168696"/>
            <a:ext cx="102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fish</a:t>
            </a:r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1/Paragraph Chart</a:t>
            </a: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F6F11BF1-44A5-6E82-0FC4-99C0E1BEF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17" name="グラフィックス 16" descr="ライト: オン 単色塗りつぶし">
            <a:extLst>
              <a:ext uri="{FF2B5EF4-FFF2-40B4-BE49-F238E27FC236}">
                <a16:creationId xmlns:a16="http://schemas.microsoft.com/office/drawing/2014/main" id="{C31189A4-6B91-7146-6E6C-95F4F1865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637" y="488998"/>
            <a:ext cx="540000" cy="540000"/>
          </a:xfrm>
          <a:prstGeom prst="rect">
            <a:avLst/>
          </a:prstGeom>
        </p:spPr>
      </p:pic>
      <p:pic>
        <p:nvPicPr>
          <p:cNvPr id="18" name="グラフィックス 17" descr="矢印: 緩い曲線 単色塗りつぶし">
            <a:extLst>
              <a:ext uri="{FF2B5EF4-FFF2-40B4-BE49-F238E27FC236}">
                <a16:creationId xmlns:a16="http://schemas.microsoft.com/office/drawing/2014/main" id="{2F13DA3F-0309-F7C7-D7BA-9483CCD2A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617" y="1391689"/>
            <a:ext cx="540000" cy="540000"/>
          </a:xfrm>
          <a:prstGeom prst="rect">
            <a:avLst/>
          </a:prstGeom>
        </p:spPr>
      </p:pic>
      <p:pic>
        <p:nvPicPr>
          <p:cNvPr id="19" name="グラフィックス 18" descr="拡大 単色塗りつぶし">
            <a:extLst>
              <a:ext uri="{FF2B5EF4-FFF2-40B4-BE49-F238E27FC236}">
                <a16:creationId xmlns:a16="http://schemas.microsoft.com/office/drawing/2014/main" id="{57312B6B-441D-9D07-C2DE-9481860EA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475" y="2803953"/>
            <a:ext cx="540000" cy="540000"/>
          </a:xfrm>
          <a:prstGeom prst="rect">
            <a:avLst/>
          </a:prstGeom>
        </p:spPr>
      </p:pic>
      <p:sp>
        <p:nvSpPr>
          <p:cNvPr id="20" name="左大かっこ 19">
            <a:extLst>
              <a:ext uri="{FF2B5EF4-FFF2-40B4-BE49-F238E27FC236}">
                <a16:creationId xmlns:a16="http://schemas.microsoft.com/office/drawing/2014/main" id="{B029233A-5C08-6C27-DB69-557FAA3B3939}"/>
              </a:ext>
            </a:extLst>
          </p:cNvPr>
          <p:cNvSpPr/>
          <p:nvPr/>
        </p:nvSpPr>
        <p:spPr>
          <a:xfrm>
            <a:off x="1415639" y="2855496"/>
            <a:ext cx="230909" cy="2045368"/>
          </a:xfrm>
          <a:prstGeom prst="leftBracket">
            <a:avLst>
              <a:gd name="adj" fmla="val 62774"/>
            </a:avLst>
          </a:prstGeom>
          <a:ln w="76200">
            <a:solidFill>
              <a:srgbClr val="5877B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90C74F2-91A2-1EC4-5161-0B9645D4270E}"/>
              </a:ext>
            </a:extLst>
          </p:cNvPr>
          <p:cNvSpPr txBox="1"/>
          <p:nvPr/>
        </p:nvSpPr>
        <p:spPr>
          <a:xfrm>
            <a:off x="6539345" y="55233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AD74685-0DB9-3A5C-CBF4-1BC3B1113F55}"/>
              </a:ext>
            </a:extLst>
          </p:cNvPr>
          <p:cNvSpPr txBox="1"/>
          <p:nvPr/>
        </p:nvSpPr>
        <p:spPr>
          <a:xfrm>
            <a:off x="4420858" y="539427"/>
            <a:ext cx="3128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energy source</a:t>
            </a:r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4F460B-372B-B192-12CA-A601F8EBB64A}"/>
              </a:ext>
            </a:extLst>
          </p:cNvPr>
          <p:cNvSpPr txBox="1"/>
          <p:nvPr/>
        </p:nvSpPr>
        <p:spPr>
          <a:xfrm>
            <a:off x="8360282" y="4491628"/>
            <a:ext cx="262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mushrooms</a:t>
            </a:r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33346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24" grpId="0"/>
      <p:bldP spid="22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33737289-430A-5156-A2CC-7779502636F8}"/>
              </a:ext>
            </a:extLst>
          </p:cNvPr>
          <p:cNvSpPr txBox="1">
            <a:spLocks/>
          </p:cNvSpPr>
          <p:nvPr/>
        </p:nvSpPr>
        <p:spPr>
          <a:xfrm>
            <a:off x="706738" y="577503"/>
            <a:ext cx="10913891" cy="556574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朝食は活動的な一日の</a:t>
            </a:r>
            <a:r>
              <a:rPr lang="ja-JP" altLang="en-US" sz="3200" dirty="0">
                <a:solidFill>
                  <a:srgbClr val="FF0000"/>
                </a:solidFill>
              </a:rPr>
              <a:t>エネルギー源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　朝食は場所によって異なる。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・海辺のリゾートでは、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</a:t>
            </a:r>
            <a:r>
              <a:rPr lang="ja-JP" altLang="en-US" sz="3200" dirty="0">
                <a:solidFill>
                  <a:srgbClr val="FF0000"/>
                </a:solidFill>
              </a:rPr>
              <a:t>魚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や</a:t>
            </a:r>
            <a:r>
              <a:rPr lang="ja-JP" altLang="en-US" sz="3200" dirty="0">
                <a:solidFill>
                  <a:srgbClr val="FF0000"/>
                </a:solidFill>
              </a:rPr>
              <a:t>魚介類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を食べることができる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・山岳リゾートでは、</a:t>
            </a:r>
            <a:endParaRPr lang="en-US" altLang="ja-JP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</a:t>
            </a:r>
            <a:r>
              <a:rPr lang="ja-JP" altLang="en-US" sz="3200" dirty="0">
                <a:solidFill>
                  <a:srgbClr val="FF0000"/>
                </a:solidFill>
              </a:rPr>
              <a:t>山菜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野生の植物</a:t>
            </a:r>
            <a:r>
              <a:rPr lang="en-US" altLang="ja-JP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や</a:t>
            </a:r>
            <a:r>
              <a:rPr lang="ja-JP" altLang="en-US" sz="3200" dirty="0">
                <a:solidFill>
                  <a:srgbClr val="FF0000"/>
                </a:solidFill>
              </a:rPr>
              <a:t>キノコ</a:t>
            </a:r>
            <a:r>
              <a: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を食べることができる</a:t>
            </a:r>
            <a:endParaRPr lang="ja-JP" altLang="ja-JP" sz="32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C28BBC-BDD4-3A69-5387-8150CBDF5FC8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1/Part 1/Paragraph 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Chart</a:t>
            </a:r>
            <a:endParaRPr kumimoji="1" lang="en-US" altLang="ja-JP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図 2">
            <a:hlinkClick r:id="rId2" action="ppaction://hlinksldjump"/>
            <a:extLst>
              <a:ext uri="{FF2B5EF4-FFF2-40B4-BE49-F238E27FC236}">
                <a16:creationId xmlns:a16="http://schemas.microsoft.com/office/drawing/2014/main" id="{F6F11BF1-44A5-6E82-0FC4-99C0E1BEF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17" name="グラフィックス 16" descr="ライト: オン 単色塗りつぶし">
            <a:extLst>
              <a:ext uri="{FF2B5EF4-FFF2-40B4-BE49-F238E27FC236}">
                <a16:creationId xmlns:a16="http://schemas.microsoft.com/office/drawing/2014/main" id="{C31189A4-6B91-7146-6E6C-95F4F1865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737" y="490194"/>
            <a:ext cx="540000" cy="540000"/>
          </a:xfrm>
          <a:prstGeom prst="rect">
            <a:avLst/>
          </a:prstGeom>
        </p:spPr>
      </p:pic>
      <p:pic>
        <p:nvPicPr>
          <p:cNvPr id="18" name="グラフィックス 17" descr="矢印: 緩い曲線 単色塗りつぶし">
            <a:extLst>
              <a:ext uri="{FF2B5EF4-FFF2-40B4-BE49-F238E27FC236}">
                <a16:creationId xmlns:a16="http://schemas.microsoft.com/office/drawing/2014/main" id="{2F13DA3F-0309-F7C7-D7BA-9483CCD2A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283" y="1392885"/>
            <a:ext cx="540000" cy="540000"/>
          </a:xfrm>
          <a:prstGeom prst="rect">
            <a:avLst/>
          </a:prstGeom>
        </p:spPr>
      </p:pic>
      <p:pic>
        <p:nvPicPr>
          <p:cNvPr id="19" name="グラフィックス 18" descr="拡大 単色塗りつぶし">
            <a:extLst>
              <a:ext uri="{FF2B5EF4-FFF2-40B4-BE49-F238E27FC236}">
                <a16:creationId xmlns:a16="http://schemas.microsoft.com/office/drawing/2014/main" id="{57312B6B-441D-9D07-C2DE-9481860EA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0989" y="2799348"/>
            <a:ext cx="540000" cy="540000"/>
          </a:xfrm>
          <a:prstGeom prst="rect">
            <a:avLst/>
          </a:prstGeom>
        </p:spPr>
      </p:pic>
      <p:sp>
        <p:nvSpPr>
          <p:cNvPr id="20" name="左大かっこ 19">
            <a:extLst>
              <a:ext uri="{FF2B5EF4-FFF2-40B4-BE49-F238E27FC236}">
                <a16:creationId xmlns:a16="http://schemas.microsoft.com/office/drawing/2014/main" id="{B029233A-5C08-6C27-DB69-557FAA3B3939}"/>
              </a:ext>
            </a:extLst>
          </p:cNvPr>
          <p:cNvSpPr/>
          <p:nvPr/>
        </p:nvSpPr>
        <p:spPr>
          <a:xfrm>
            <a:off x="1722977" y="2799348"/>
            <a:ext cx="230909" cy="1732548"/>
          </a:xfrm>
          <a:prstGeom prst="leftBracket">
            <a:avLst>
              <a:gd name="adj" fmla="val 49350"/>
            </a:avLst>
          </a:prstGeom>
          <a:ln w="76200">
            <a:solidFill>
              <a:srgbClr val="5877B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90C74F2-91A2-1EC4-5161-0B9645D4270E}"/>
              </a:ext>
            </a:extLst>
          </p:cNvPr>
          <p:cNvSpPr txBox="1"/>
          <p:nvPr/>
        </p:nvSpPr>
        <p:spPr>
          <a:xfrm>
            <a:off x="6539345" y="55233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9414341"/>
      </p:ext>
    </p:extLst>
  </p:cSld>
  <p:clrMapOvr>
    <a:masterClrMapping/>
  </p:clrMapOvr>
  <p:transition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Introduction/Warm-up</a:t>
            </a: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00FF2F41-1AFD-78B1-60E2-351ED2441508}"/>
              </a:ext>
            </a:extLst>
          </p:cNvPr>
          <p:cNvSpPr txBox="1">
            <a:spLocks/>
          </p:cNvSpPr>
          <p:nvPr/>
        </p:nvSpPr>
        <p:spPr>
          <a:xfrm>
            <a:off x="0" y="360000"/>
            <a:ext cx="9573857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1. ①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～③には下のどのメニューが入ると思いますか．予想しましょう．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9" name="図 8">
            <a:hlinkClick r:id="rId2" action="ppaction://hlinksldjump"/>
            <a:extLst>
              <a:ext uri="{FF2B5EF4-FFF2-40B4-BE49-F238E27FC236}">
                <a16:creationId xmlns:a16="http://schemas.microsoft.com/office/drawing/2014/main" id="{C394B248-802A-148C-D7BD-366D11FE5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D42D2C0-DA67-556C-BA09-0B209DC0B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80" y="1055314"/>
            <a:ext cx="9096157" cy="475839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9F58988-2ECF-5113-8FB3-73FFA268B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445" y="1102098"/>
            <a:ext cx="1604555" cy="157053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C2F44E6-B73B-BD64-9A09-CF829B79C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445" y="2672634"/>
            <a:ext cx="1610807" cy="157053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65F6D19C-2145-115D-C26C-18720C7CC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5445" y="4260727"/>
            <a:ext cx="1604555" cy="15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70191"/>
      </p:ext>
    </p:extLst>
  </p:cSld>
  <p:clrMapOvr>
    <a:masterClrMapping/>
  </p:clrMapOvr>
  <p:transition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63907C-3793-7807-B664-2689262F353E}"/>
              </a:ext>
            </a:extLst>
          </p:cNvPr>
          <p:cNvSpPr/>
          <p:nvPr/>
        </p:nvSpPr>
        <p:spPr>
          <a:xfrm>
            <a:off x="0" y="0"/>
            <a:ext cx="12192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 1</a:t>
            </a: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kumimoji="1"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Introduction/Warm-up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D2C74DDA-BEC1-5A79-2BD7-A5AAF570CDFC}"/>
              </a:ext>
            </a:extLst>
          </p:cNvPr>
          <p:cNvSpPr txBox="1">
            <a:spLocks/>
          </p:cNvSpPr>
          <p:nvPr/>
        </p:nvSpPr>
        <p:spPr>
          <a:xfrm>
            <a:off x="0" y="359999"/>
            <a:ext cx="8653112" cy="72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　</a:t>
            </a:r>
            <a:r>
              <a:rPr lang="en-US" altLang="ja-JP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2.</a:t>
            </a:r>
            <a:r>
              <a:rPr lang="ja-JP" altLang="en-US" sz="2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音声を聞いて，予想が正しかったか確かめましょう． ①</a:t>
            </a:r>
            <a:endParaRPr lang="en-US" altLang="ja-JP" sz="2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8" name="テキスト プレースホルダー 2">
            <a:extLst>
              <a:ext uri="{FF2B5EF4-FFF2-40B4-BE49-F238E27FC236}">
                <a16:creationId xmlns:a16="http://schemas.microsoft.com/office/drawing/2014/main" id="{848E4E69-5E7D-0825-0F3E-544ACBE20066}"/>
              </a:ext>
            </a:extLst>
          </p:cNvPr>
          <p:cNvSpPr txBox="1">
            <a:spLocks/>
          </p:cNvSpPr>
          <p:nvPr/>
        </p:nvSpPr>
        <p:spPr>
          <a:xfrm>
            <a:off x="336000" y="5488218"/>
            <a:ext cx="7629229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>
              <a:buNone/>
            </a:pPr>
            <a:r>
              <a:rPr lang="en-US" altLang="ja-JP" sz="3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Answer</a:t>
            </a:r>
            <a:r>
              <a:rPr lang="ja-JP" altLang="en-US" sz="36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（                                  ）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558E16DC-53FC-988C-27B1-7EB29BC17DF6}"/>
              </a:ext>
            </a:extLst>
          </p:cNvPr>
          <p:cNvSpPr txBox="1">
            <a:spLocks/>
          </p:cNvSpPr>
          <p:nvPr/>
        </p:nvSpPr>
        <p:spPr>
          <a:xfrm>
            <a:off x="2820206" y="5478593"/>
            <a:ext cx="4071481" cy="631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5963" indent="-715963" algn="ctr">
              <a:buNone/>
            </a:pPr>
            <a:r>
              <a:rPr lang="en-US" altLang="ja-JP" sz="3600" kern="100" dirty="0">
                <a:solidFill>
                  <a:srgbClr val="FF0000"/>
                </a:solidFill>
                <a:effectLst/>
              </a:rPr>
              <a:t>rice or rice balls</a:t>
            </a:r>
          </a:p>
        </p:txBody>
      </p:sp>
      <p:sp>
        <p:nvSpPr>
          <p:cNvPr id="21" name="タイトル 1">
            <a:extLst>
              <a:ext uri="{FF2B5EF4-FFF2-40B4-BE49-F238E27FC236}">
                <a16:creationId xmlns:a16="http://schemas.microsoft.com/office/drawing/2014/main" id="{92B3FFFB-FE21-05CE-4041-60A341210DBA}"/>
              </a:ext>
            </a:extLst>
          </p:cNvPr>
          <p:cNvSpPr txBox="1">
            <a:spLocks/>
          </p:cNvSpPr>
          <p:nvPr/>
        </p:nvSpPr>
        <p:spPr>
          <a:xfrm>
            <a:off x="336000" y="1089624"/>
            <a:ext cx="11520000" cy="4379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ja-JP" sz="3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Most Japanese prefer rice for breakfast.  Some people often enjoy eating rice balls for breakfast. </a:t>
            </a:r>
            <a:endParaRPr lang="en-US" altLang="ja-JP" sz="3600" kern="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D895F5E1-D6FA-1267-5499-8D48673DA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0" y="6120000"/>
            <a:ext cx="540000" cy="54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5F52336-5998-3FA7-2DAC-AD6523304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3" y="6120000"/>
            <a:ext cx="540000" cy="54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D1D26C3-A4FE-BC91-2D3B-3BC6CA8EF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86" y="6120000"/>
            <a:ext cx="540000" cy="540000"/>
          </a:xfrm>
          <a:prstGeom prst="rect">
            <a:avLst/>
          </a:prstGeom>
        </p:spPr>
      </p:pic>
      <p:pic>
        <p:nvPicPr>
          <p:cNvPr id="7" name="08 トラック 8">
            <a:hlinkClick r:id="" action="ppaction://media"/>
            <a:extLst>
              <a:ext uri="{FF2B5EF4-FFF2-40B4-BE49-F238E27FC236}">
                <a16:creationId xmlns:a16="http://schemas.microsoft.com/office/drawing/2014/main" id="{7733E7BA-1E57-1F0E-A3FE-3AD134B035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" end="24192.187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00" y="612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04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4D694FC25693643859D419FA928EB67" ma:contentTypeVersion="18" ma:contentTypeDescription="新しいドキュメントを作成します。" ma:contentTypeScope="" ma:versionID="d6a1a24116426fcb049fb0f766e86677">
  <xsd:schema xmlns:xsd="http://www.w3.org/2001/XMLSchema" xmlns:xs="http://www.w3.org/2001/XMLSchema" xmlns:p="http://schemas.microsoft.com/office/2006/metadata/properties" xmlns:ns2="582efaad-6998-491e-b814-e1c86d7101f1" xmlns:ns3="ad76fce4-c84e-4d3c-981e-342443699383" targetNamespace="http://schemas.microsoft.com/office/2006/metadata/properties" ma:root="true" ma:fieldsID="49e7cfb122d31b50109e07e942106d18" ns2:_="" ns3:_="">
    <xsd:import namespace="582efaad-6998-491e-b814-e1c86d7101f1"/>
    <xsd:import namespace="ad76fce4-c84e-4d3c-981e-3424436993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efaad-6998-491e-b814-e1c86d710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822fe38d-65f5-4e4d-9d9f-3acde4ffc0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6fce4-c84e-4d3c-981e-34244369938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ec1447d-325d-4575-a3c5-74e116346afd}" ma:internalName="TaxCatchAll" ma:showField="CatchAllData" ma:web="ad76fce4-c84e-4d3c-981e-3424436993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CE2F10-B4F2-4D25-8142-132BD8C72C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ABD15A-D26A-44C8-9AB6-2C917B94EAA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1817</Words>
  <PresentationFormat>ワイド画面</PresentationFormat>
  <Paragraphs>270</Paragraphs>
  <Slides>74</Slides>
  <Notes>0</Notes>
  <HiddenSlides>0</HiddenSlides>
  <MMClips>58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74</vt:i4>
      </vt:variant>
    </vt:vector>
  </HeadingPairs>
  <TitlesOfParts>
    <vt:vector size="79" baseType="lpstr">
      <vt:lpstr>UD デジタル 教科書体 NK-B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2021-11-20T12:16:39Z</dcterms:created>
  <dcterms:modified xsi:type="dcterms:W3CDTF">2023-07-10T04:43:14Z</dcterms:modified>
</cp:coreProperties>
</file>